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8.xml" ContentType="application/vnd.openxmlformats-officedocument.presentationml.tags+xml"/>
  <Override PartName="/ppt/notesSlides/notesSlide34.xml" ContentType="application/vnd.openxmlformats-officedocument.presentationml.notesSlide+xml"/>
  <Override PartName="/ppt/tags/tag19.xml" ContentType="application/vnd.openxmlformats-officedocument.presentationml.tags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43"/>
  </p:notesMasterIdLst>
  <p:sldIdLst>
    <p:sldId id="258" r:id="rId2"/>
    <p:sldId id="284" r:id="rId3"/>
    <p:sldId id="287" r:id="rId4"/>
    <p:sldId id="313" r:id="rId5"/>
    <p:sldId id="325" r:id="rId6"/>
    <p:sldId id="324" r:id="rId7"/>
    <p:sldId id="327" r:id="rId8"/>
    <p:sldId id="290" r:id="rId9"/>
    <p:sldId id="312" r:id="rId10"/>
    <p:sldId id="331" r:id="rId11"/>
    <p:sldId id="295" r:id="rId12"/>
    <p:sldId id="332" r:id="rId13"/>
    <p:sldId id="297" r:id="rId14"/>
    <p:sldId id="338" r:id="rId15"/>
    <p:sldId id="296" r:id="rId16"/>
    <p:sldId id="340" r:id="rId17"/>
    <p:sldId id="298" r:id="rId18"/>
    <p:sldId id="343" r:id="rId19"/>
    <p:sldId id="346" r:id="rId20"/>
    <p:sldId id="348" r:id="rId21"/>
    <p:sldId id="349" r:id="rId22"/>
    <p:sldId id="351" r:id="rId23"/>
    <p:sldId id="352" r:id="rId24"/>
    <p:sldId id="302" r:id="rId25"/>
    <p:sldId id="282" r:id="rId26"/>
    <p:sldId id="334" r:id="rId27"/>
    <p:sldId id="333" r:id="rId28"/>
    <p:sldId id="339" r:id="rId29"/>
    <p:sldId id="341" r:id="rId30"/>
    <p:sldId id="342" r:id="rId31"/>
    <p:sldId id="344" r:id="rId32"/>
    <p:sldId id="335" r:id="rId33"/>
    <p:sldId id="311" r:id="rId34"/>
    <p:sldId id="305" r:id="rId35"/>
    <p:sldId id="291" r:id="rId36"/>
    <p:sldId id="289" r:id="rId37"/>
    <p:sldId id="306" r:id="rId38"/>
    <p:sldId id="294" r:id="rId39"/>
    <p:sldId id="292" r:id="rId40"/>
    <p:sldId id="308" r:id="rId41"/>
    <p:sldId id="300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CEEB0314-7F54-4E2E-B461-FD9C320C79C1}">
          <p14:sldIdLst>
            <p14:sldId id="258"/>
          </p14:sldIdLst>
        </p14:section>
        <p14:section name="Introduction" id="{C53D3100-6BE1-47A2-9390-86D2F489DC03}">
          <p14:sldIdLst>
            <p14:sldId id="284"/>
          </p14:sldIdLst>
        </p14:section>
        <p14:section name="Project Objectives" id="{924C660B-68BE-4EFF-83D6-5595602D931F}">
          <p14:sldIdLst>
            <p14:sldId id="287"/>
          </p14:sldIdLst>
        </p14:section>
        <p14:section name="Turbulence Post-processing" id="{8799D097-27F2-4E15-8645-2FF17CD1FAEC}">
          <p14:sldIdLst>
            <p14:sldId id="313"/>
            <p14:sldId id="325"/>
            <p14:sldId id="324"/>
            <p14:sldId id="327"/>
          </p14:sldIdLst>
        </p14:section>
        <p14:section name="Turbulence Models" id="{E9F19249-D7DC-4E5F-87D7-40F56772E179}">
          <p14:sldIdLst>
            <p14:sldId id="290"/>
            <p14:sldId id="312"/>
            <p14:sldId id="331"/>
            <p14:sldId id="295"/>
            <p14:sldId id="332"/>
            <p14:sldId id="297"/>
            <p14:sldId id="338"/>
            <p14:sldId id="296"/>
            <p14:sldId id="340"/>
            <p14:sldId id="298"/>
            <p14:sldId id="343"/>
          </p14:sldIdLst>
        </p14:section>
        <p14:section name="Long-time Simulations" id="{BB3F3EE9-9274-4657-A401-A4C42B16050E}">
          <p14:sldIdLst>
            <p14:sldId id="346"/>
            <p14:sldId id="348"/>
            <p14:sldId id="349"/>
            <p14:sldId id="351"/>
            <p14:sldId id="352"/>
            <p14:sldId id="302"/>
          </p14:sldIdLst>
        </p14:section>
        <p14:section name="Thank You" id="{B62C63E8-BCC1-42B1-AE1F-8C1663B6F775}">
          <p14:sldIdLst>
            <p14:sldId id="282"/>
          </p14:sldIdLst>
        </p14:section>
        <p14:section name="Appendix" id="{1599BF4F-E970-4687-AFDC-D6CBF8B96966}">
          <p14:sldIdLst>
            <p14:sldId id="334"/>
            <p14:sldId id="333"/>
            <p14:sldId id="339"/>
            <p14:sldId id="341"/>
            <p14:sldId id="342"/>
            <p14:sldId id="344"/>
            <p14:sldId id="335"/>
            <p14:sldId id="311"/>
            <p14:sldId id="305"/>
            <p14:sldId id="291"/>
            <p14:sldId id="289"/>
            <p14:sldId id="306"/>
            <p14:sldId id="294"/>
            <p14:sldId id="292"/>
            <p14:sldId id="308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18" autoAdjust="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2E759-8004-4B62-9596-9DD63BE678B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05A7AAF-9BA0-4BFD-B26B-B3CC49E6B79C}">
      <dgm:prSet phldrT="[Text]"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Turbulence Models</a:t>
          </a:r>
        </a:p>
      </dgm:t>
    </dgm:pt>
    <dgm:pt modelId="{8B0BDE9B-7CD0-4980-B560-C4B337331A7C}" type="parTrans" cxnId="{C5D33944-81C2-49D5-A515-6F056E38AFC0}">
      <dgm:prSet/>
      <dgm:spPr/>
      <dgm:t>
        <a:bodyPr/>
        <a:lstStyle/>
        <a:p>
          <a:endParaRPr lang="en-IN"/>
        </a:p>
      </dgm:t>
    </dgm:pt>
    <dgm:pt modelId="{46779A56-980C-4830-92D9-5DEE9D8D01BD}" type="sibTrans" cxnId="{C5D33944-81C2-49D5-A515-6F056E38AFC0}">
      <dgm:prSet/>
      <dgm:spPr/>
      <dgm:t>
        <a:bodyPr/>
        <a:lstStyle/>
        <a:p>
          <a:endParaRPr lang="en-IN"/>
        </a:p>
      </dgm:t>
    </dgm:pt>
    <dgm:pt modelId="{1D90B20A-CF87-40C9-9B57-C4714390689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Viscosity</a:t>
          </a:r>
        </a:p>
      </dgm:t>
    </dgm:pt>
    <dgm:pt modelId="{A0468C0B-16A2-42A5-9E92-D29ADBE35E62}" type="parTrans" cxnId="{543DC73D-AD8A-4D59-B953-4D40C22CADD9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D2E61ABE-2472-4390-90AA-A921336DBEBA}" type="sibTrans" cxnId="{543DC73D-AD8A-4D59-B953-4D40C22CADD9}">
      <dgm:prSet/>
      <dgm:spPr/>
      <dgm:t>
        <a:bodyPr/>
        <a:lstStyle/>
        <a:p>
          <a:endParaRPr lang="en-IN"/>
        </a:p>
      </dgm:t>
    </dgm:pt>
    <dgm:pt modelId="{ABAE9ACD-0642-473C-A5F6-79449C479B07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LES</a:t>
          </a:r>
        </a:p>
      </dgm:t>
    </dgm:pt>
    <dgm:pt modelId="{47B90882-E34F-41DE-96F5-6676F0AE9633}" type="parTrans" cxnId="{1D2FC3E8-6184-4003-A8F0-3214C2A2608C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AA9C2DF-A526-48D5-849A-19F3868FB285}" type="sibTrans" cxnId="{1D2FC3E8-6184-4003-A8F0-3214C2A2608C}">
      <dgm:prSet/>
      <dgm:spPr/>
      <dgm:t>
        <a:bodyPr/>
        <a:lstStyle/>
        <a:p>
          <a:endParaRPr lang="en-IN"/>
        </a:p>
      </dgm:t>
    </dgm:pt>
    <dgm:pt modelId="{B17E0DA2-7AD7-48A5-90DB-EB3DCE566DF0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Lagrangian-LES</a:t>
          </a:r>
        </a:p>
      </dgm:t>
    </dgm:pt>
    <dgm:pt modelId="{1E25E818-ACC7-4144-8DDA-61BC86DB0986}" type="parTrans" cxnId="{451F8F91-A858-4C87-942A-9A6936EC8E5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CF0A868-4BD2-427C-8B87-7678C004AF79}" type="sibTrans" cxnId="{451F8F91-A858-4C87-942A-9A6936EC8E5F}">
      <dgm:prSet/>
      <dgm:spPr/>
      <dgm:t>
        <a:bodyPr/>
        <a:lstStyle/>
        <a:p>
          <a:endParaRPr lang="en-IN"/>
        </a:p>
      </dgm:t>
    </dgm:pt>
    <dgm:pt modelId="{AAA475BB-0DA1-4ACF-A43F-B145F4387A0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RANS</a:t>
          </a:r>
        </a:p>
      </dgm:t>
    </dgm:pt>
    <dgm:pt modelId="{44732EEE-8951-4B41-BB72-6F8D14A5E99A}" type="parTrans" cxnId="{F50E5A2A-3C28-403A-8F38-25D33A30C3CE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07DFEEF4-EE1F-474E-8125-876BF5A1D549}" type="sibTrans" cxnId="{F50E5A2A-3C28-403A-8F38-25D33A30C3CE}">
      <dgm:prSet/>
      <dgm:spPr/>
      <dgm:t>
        <a:bodyPr/>
        <a:lstStyle/>
        <a:p>
          <a:endParaRPr lang="en-IN"/>
        </a:p>
      </dgm:t>
    </dgm:pt>
    <dgm:pt modelId="{B2E0FC4F-8F86-4097-99B1-2B306DBF6E06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LANS</a:t>
          </a:r>
        </a:p>
      </dgm:t>
    </dgm:pt>
    <dgm:pt modelId="{5A263D22-6844-4D37-8BD1-88A39A41AA04}" type="parTrans" cxnId="{CB3866CF-7B67-4A42-85ED-C51116834857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5BF04077-E557-4173-AE8A-91FB64F5FBC8}" type="sibTrans" cxnId="{CB3866CF-7B67-4A42-85ED-C51116834857}">
      <dgm:prSet/>
      <dgm:spPr/>
      <dgm:t>
        <a:bodyPr/>
        <a:lstStyle/>
        <a:p>
          <a:endParaRPr lang="en-IN"/>
        </a:p>
      </dgm:t>
    </dgm:pt>
    <dgm:pt modelId="{A4B059C4-B87F-4E8C-8205-C51406468EC9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Artificial </a:t>
          </a:r>
        </a:p>
      </dgm:t>
    </dgm:pt>
    <dgm:pt modelId="{89F5D055-B54E-4AA3-9D64-B1B1D0DEF28C}" type="parTrans" cxnId="{82FB8BC3-2237-4695-ADB6-0FD7F3F83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BBDA20BE-5A42-40F5-825B-FA229A0DE7C5}" type="sibTrans" cxnId="{82FB8BC3-2237-4695-ADB6-0FD7F3F83A8A}">
      <dgm:prSet/>
      <dgm:spPr/>
      <dgm:t>
        <a:bodyPr/>
        <a:lstStyle/>
        <a:p>
          <a:endParaRPr lang="en-IN"/>
        </a:p>
      </dgm:t>
    </dgm:pt>
    <dgm:pt modelId="{B21EFC55-A8C2-4D38-AEDB-DDECAC5B057C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Stochastic</a:t>
          </a:r>
        </a:p>
      </dgm:t>
    </dgm:pt>
    <dgm:pt modelId="{2D12823B-18FC-4C13-8B16-11024DE4F07B}" type="parTrans" cxnId="{58E80E8B-603D-4689-9DA7-4A5A2BE746C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F6B7E6A7-3EE6-4DC8-BF7C-9BBEBE6AE798}" type="sibTrans" cxnId="{58E80E8B-603D-4689-9DA7-4A5A2BE746CF}">
      <dgm:prSet/>
      <dgm:spPr/>
      <dgm:t>
        <a:bodyPr/>
        <a:lstStyle/>
        <a:p>
          <a:endParaRPr lang="en-IN"/>
        </a:p>
      </dgm:t>
    </dgm:pt>
    <dgm:pt modelId="{54D06123-BBA6-46E2-BCE0-A3A07A01F5E4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Implicit P-Poisson</a:t>
          </a:r>
        </a:p>
      </dgm:t>
    </dgm:pt>
    <dgm:pt modelId="{03D4220D-07FF-4AAA-8C63-8FE03B425311}" type="parTrans" cxnId="{B05DDBFC-EF0D-4C5D-BBFD-C4E68DBC382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97C21C54-8E2E-42E9-AD59-C664FA400C46}" type="sibTrans" cxnId="{B05DDBFC-EF0D-4C5D-BBFD-C4E68DBC3820}">
      <dgm:prSet/>
      <dgm:spPr/>
      <dgm:t>
        <a:bodyPr/>
        <a:lstStyle/>
        <a:p>
          <a:endParaRPr lang="en-IN"/>
        </a:p>
      </dgm:t>
    </dgm:pt>
    <dgm:pt modelId="{7678D4D3-3481-4781-97D5-8EDC78DFB510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Explicit P-EOS</a:t>
          </a:r>
        </a:p>
      </dgm:t>
    </dgm:pt>
    <dgm:pt modelId="{16FFCE90-49E3-408A-8F04-44ADE8752353}" type="parTrans" cxnId="{9CEEDBF5-ECE2-416F-806B-D90C6CA8795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62E0122E-6EC7-4130-A2B6-32A1731780CE}" type="sibTrans" cxnId="{9CEEDBF5-ECE2-416F-806B-D90C6CA8795B}">
      <dgm:prSet/>
      <dgm:spPr/>
      <dgm:t>
        <a:bodyPr/>
        <a:lstStyle/>
        <a:p>
          <a:endParaRPr lang="en-IN"/>
        </a:p>
      </dgm:t>
    </dgm:pt>
    <dgm:pt modelId="{FA4619D2-135E-4DF6-B2C2-FAFC240A2AA2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Standard Lagrangian</a:t>
          </a:r>
        </a:p>
      </dgm:t>
    </dgm:pt>
    <dgm:pt modelId="{CB4AB800-E3E6-4171-A4DA-5EC3BB6617B5}" type="parTrans" cxnId="{E0476BB2-01DD-4D26-B22D-62DF5C629E76}">
      <dgm:prSet/>
      <dgm:spPr/>
      <dgm:t>
        <a:bodyPr/>
        <a:lstStyle/>
        <a:p>
          <a:endParaRPr lang="en-IN"/>
        </a:p>
      </dgm:t>
    </dgm:pt>
    <dgm:pt modelId="{0EA80A2D-93AF-4AC7-AA77-65BCD922A8EC}" type="sibTrans" cxnId="{E0476BB2-01DD-4D26-B22D-62DF5C629E76}">
      <dgm:prSet/>
      <dgm:spPr/>
      <dgm:t>
        <a:bodyPr/>
        <a:lstStyle/>
        <a:p>
          <a:endParaRPr lang="en-IN"/>
        </a:p>
      </dgm:t>
    </dgm:pt>
    <dgm:pt modelId="{CD83DD86-832D-4405-9B73-95CDD8649037}" type="pres">
      <dgm:prSet presAssocID="{56F2E759-8004-4B62-9596-9DD63BE678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1EDDD9-3152-40A3-A00E-3F8ACA4D2FE0}" type="pres">
      <dgm:prSet presAssocID="{705A7AAF-9BA0-4BFD-B26B-B3CC49E6B79C}" presName="hierRoot1" presStyleCnt="0">
        <dgm:presLayoutVars>
          <dgm:hierBranch/>
        </dgm:presLayoutVars>
      </dgm:prSet>
      <dgm:spPr/>
    </dgm:pt>
    <dgm:pt modelId="{3B80EE45-AA1F-4156-9C41-627B0F7496D3}" type="pres">
      <dgm:prSet presAssocID="{705A7AAF-9BA0-4BFD-B26B-B3CC49E6B79C}" presName="rootComposite1" presStyleCnt="0"/>
      <dgm:spPr/>
    </dgm:pt>
    <dgm:pt modelId="{917A6EE7-9829-419F-9B7F-5293FA76D2A4}" type="pres">
      <dgm:prSet presAssocID="{705A7AAF-9BA0-4BFD-B26B-B3CC49E6B79C}" presName="rootText1" presStyleLbl="node0" presStyleIdx="0" presStyleCnt="1" custScaleX="170012" custScaleY="273167">
        <dgm:presLayoutVars>
          <dgm:chPref val="3"/>
        </dgm:presLayoutVars>
      </dgm:prSet>
      <dgm:spPr/>
    </dgm:pt>
    <dgm:pt modelId="{8144FCFE-D16F-4B75-9A19-F3D95312E5A7}" type="pres">
      <dgm:prSet presAssocID="{705A7AAF-9BA0-4BFD-B26B-B3CC49E6B79C}" presName="rootConnector1" presStyleLbl="node1" presStyleIdx="0" presStyleCnt="0"/>
      <dgm:spPr/>
    </dgm:pt>
    <dgm:pt modelId="{9E36E990-3771-4B9A-A6DD-4F6AAB088393}" type="pres">
      <dgm:prSet presAssocID="{705A7AAF-9BA0-4BFD-B26B-B3CC49E6B79C}" presName="hierChild2" presStyleCnt="0"/>
      <dgm:spPr/>
    </dgm:pt>
    <dgm:pt modelId="{B69A1826-AB8B-474B-9370-C1D63D1FBF68}" type="pres">
      <dgm:prSet presAssocID="{A0468C0B-16A2-42A5-9E92-D29ADBE35E62}" presName="Name64" presStyleLbl="parChTrans1D2" presStyleIdx="0" presStyleCnt="5" custSzX="1800006" custSzY="324000"/>
      <dgm:spPr/>
    </dgm:pt>
    <dgm:pt modelId="{FE3953C6-0F5F-4218-B26A-B1712EEC3924}" type="pres">
      <dgm:prSet presAssocID="{1D90B20A-CF87-40C9-9B57-C47143906898}" presName="hierRoot2" presStyleCnt="0">
        <dgm:presLayoutVars>
          <dgm:hierBranch/>
        </dgm:presLayoutVars>
      </dgm:prSet>
      <dgm:spPr/>
    </dgm:pt>
    <dgm:pt modelId="{A3BB24FC-5840-4A49-B899-FC0A67C380E0}" type="pres">
      <dgm:prSet presAssocID="{1D90B20A-CF87-40C9-9B57-C47143906898}" presName="rootComposite" presStyleCnt="0"/>
      <dgm:spPr/>
    </dgm:pt>
    <dgm:pt modelId="{1C7FDAB9-480E-4C21-9CEE-F77475D67B5F}" type="pres">
      <dgm:prSet presAssocID="{1D90B20A-CF87-40C9-9B57-C47143906898}" presName="rootText" presStyleLbl="node2" presStyleIdx="0" presStyleCnt="5" custScaleX="215257" custScaleY="126255">
        <dgm:presLayoutVars>
          <dgm:chPref val="3"/>
        </dgm:presLayoutVars>
      </dgm:prSet>
      <dgm:spPr/>
    </dgm:pt>
    <dgm:pt modelId="{CFB9AC66-C2E4-42BE-AC9B-71F5D3B88691}" type="pres">
      <dgm:prSet presAssocID="{1D90B20A-CF87-40C9-9B57-C47143906898}" presName="rootConnector" presStyleLbl="node2" presStyleIdx="0" presStyleCnt="5"/>
      <dgm:spPr/>
    </dgm:pt>
    <dgm:pt modelId="{86FBA39F-00C4-4594-8EE4-0FD79DD8FAB5}" type="pres">
      <dgm:prSet presAssocID="{1D90B20A-CF87-40C9-9B57-C47143906898}" presName="hierChild4" presStyleCnt="0"/>
      <dgm:spPr/>
    </dgm:pt>
    <dgm:pt modelId="{797DB53D-32C7-4DA0-9900-D4456F4261DB}" type="pres">
      <dgm:prSet presAssocID="{89F5D055-B54E-4AA3-9D64-B1B1D0DEF28C}" presName="Name64" presStyleLbl="parChTrans1D3" presStyleIdx="0" presStyleCnt="5" custSzX="1800006" custSzY="324000"/>
      <dgm:spPr/>
    </dgm:pt>
    <dgm:pt modelId="{30B6FFDC-F005-4670-93E5-0E43A6EF1509}" type="pres">
      <dgm:prSet presAssocID="{A4B059C4-B87F-4E8C-8205-C51406468EC9}" presName="hierRoot2" presStyleCnt="0">
        <dgm:presLayoutVars>
          <dgm:hierBranch/>
        </dgm:presLayoutVars>
      </dgm:prSet>
      <dgm:spPr/>
    </dgm:pt>
    <dgm:pt modelId="{13973098-4F48-498B-82EF-634F9C0116CA}" type="pres">
      <dgm:prSet presAssocID="{A4B059C4-B87F-4E8C-8205-C51406468EC9}" presName="rootComposite" presStyleCnt="0"/>
      <dgm:spPr/>
    </dgm:pt>
    <dgm:pt modelId="{0CC3BDCA-DCEA-437D-917F-F3111331D32D}" type="pres">
      <dgm:prSet presAssocID="{A4B059C4-B87F-4E8C-8205-C51406468EC9}" presName="rootText" presStyleLbl="node3" presStyleIdx="0" presStyleCnt="5" custScaleX="258309" custScaleY="126255">
        <dgm:presLayoutVars>
          <dgm:chPref val="3"/>
        </dgm:presLayoutVars>
      </dgm:prSet>
      <dgm:spPr/>
    </dgm:pt>
    <dgm:pt modelId="{B254F22F-0A90-466C-A272-9646832FC609}" type="pres">
      <dgm:prSet presAssocID="{A4B059C4-B87F-4E8C-8205-C51406468EC9}" presName="rootConnector" presStyleLbl="node3" presStyleIdx="0" presStyleCnt="5"/>
      <dgm:spPr/>
    </dgm:pt>
    <dgm:pt modelId="{23577D41-F00F-4B52-882C-BA6753916110}" type="pres">
      <dgm:prSet presAssocID="{A4B059C4-B87F-4E8C-8205-C51406468EC9}" presName="hierChild4" presStyleCnt="0"/>
      <dgm:spPr/>
    </dgm:pt>
    <dgm:pt modelId="{901064FA-A9EB-4287-957A-C16D346CA12B}" type="pres">
      <dgm:prSet presAssocID="{A4B059C4-B87F-4E8C-8205-C51406468EC9}" presName="hierChild5" presStyleCnt="0"/>
      <dgm:spPr/>
    </dgm:pt>
    <dgm:pt modelId="{909ABB21-056B-4D9F-8348-1E34CBFD887B}" type="pres">
      <dgm:prSet presAssocID="{2D12823B-18FC-4C13-8B16-11024DE4F07B}" presName="Name64" presStyleLbl="parChTrans1D3" presStyleIdx="1" presStyleCnt="5" custSzX="1800006" custSzY="324000"/>
      <dgm:spPr/>
    </dgm:pt>
    <dgm:pt modelId="{A483F36C-77E0-4A06-83CB-3D4CDEA9260C}" type="pres">
      <dgm:prSet presAssocID="{B21EFC55-A8C2-4D38-AEDB-DDECAC5B057C}" presName="hierRoot2" presStyleCnt="0">
        <dgm:presLayoutVars>
          <dgm:hierBranch/>
        </dgm:presLayoutVars>
      </dgm:prSet>
      <dgm:spPr/>
    </dgm:pt>
    <dgm:pt modelId="{E3714974-AF4B-40E0-93D3-2D1E91DAE020}" type="pres">
      <dgm:prSet presAssocID="{B21EFC55-A8C2-4D38-AEDB-DDECAC5B057C}" presName="rootComposite" presStyleCnt="0"/>
      <dgm:spPr/>
    </dgm:pt>
    <dgm:pt modelId="{B43F36F5-9C6D-4646-B516-A86181E2170E}" type="pres">
      <dgm:prSet presAssocID="{B21EFC55-A8C2-4D38-AEDB-DDECAC5B057C}" presName="rootText" presStyleLbl="node3" presStyleIdx="1" presStyleCnt="5" custScaleX="258309" custScaleY="126255">
        <dgm:presLayoutVars>
          <dgm:chPref val="3"/>
        </dgm:presLayoutVars>
      </dgm:prSet>
      <dgm:spPr/>
    </dgm:pt>
    <dgm:pt modelId="{0A6418A1-189D-4AFD-A298-A7D2B0EDC34D}" type="pres">
      <dgm:prSet presAssocID="{B21EFC55-A8C2-4D38-AEDB-DDECAC5B057C}" presName="rootConnector" presStyleLbl="node3" presStyleIdx="1" presStyleCnt="5"/>
      <dgm:spPr/>
    </dgm:pt>
    <dgm:pt modelId="{5613820A-AC39-4048-8329-6C4B809F8E68}" type="pres">
      <dgm:prSet presAssocID="{B21EFC55-A8C2-4D38-AEDB-DDECAC5B057C}" presName="hierChild4" presStyleCnt="0"/>
      <dgm:spPr/>
    </dgm:pt>
    <dgm:pt modelId="{4E1306FA-307E-46DC-B92F-080FADA0D922}" type="pres">
      <dgm:prSet presAssocID="{B21EFC55-A8C2-4D38-AEDB-DDECAC5B057C}" presName="hierChild5" presStyleCnt="0"/>
      <dgm:spPr/>
    </dgm:pt>
    <dgm:pt modelId="{94921062-94C9-496A-B00B-10DDB6A39A4C}" type="pres">
      <dgm:prSet presAssocID="{CB4AB800-E3E6-4171-A4DA-5EC3BB6617B5}" presName="Name64" presStyleLbl="parChTrans1D3" presStyleIdx="2" presStyleCnt="5" custSzX="1800006" custSzY="324000"/>
      <dgm:spPr/>
    </dgm:pt>
    <dgm:pt modelId="{5C87F3BA-7899-4D94-94E0-1DA27026285E}" type="pres">
      <dgm:prSet presAssocID="{FA4619D2-135E-4DF6-B2C2-FAFC240A2AA2}" presName="hierRoot2" presStyleCnt="0">
        <dgm:presLayoutVars>
          <dgm:hierBranch val="init"/>
        </dgm:presLayoutVars>
      </dgm:prSet>
      <dgm:spPr/>
    </dgm:pt>
    <dgm:pt modelId="{F96C1450-452E-454E-AB93-AF4A91F4DBF1}" type="pres">
      <dgm:prSet presAssocID="{FA4619D2-135E-4DF6-B2C2-FAFC240A2AA2}" presName="rootComposite" presStyleCnt="0"/>
      <dgm:spPr/>
    </dgm:pt>
    <dgm:pt modelId="{620EFA69-68A5-48FB-BB2F-8B5D7AF0ABB7}" type="pres">
      <dgm:prSet presAssocID="{FA4619D2-135E-4DF6-B2C2-FAFC240A2AA2}" presName="rootText" presStyleLbl="node3" presStyleIdx="2" presStyleCnt="5" custScaleX="258309" custScaleY="126255">
        <dgm:presLayoutVars>
          <dgm:chPref val="3"/>
        </dgm:presLayoutVars>
      </dgm:prSet>
      <dgm:spPr/>
    </dgm:pt>
    <dgm:pt modelId="{9AF7CF8A-C849-4CEA-AFDB-07589C730646}" type="pres">
      <dgm:prSet presAssocID="{FA4619D2-135E-4DF6-B2C2-FAFC240A2AA2}" presName="rootConnector" presStyleLbl="node3" presStyleIdx="2" presStyleCnt="5"/>
      <dgm:spPr/>
    </dgm:pt>
    <dgm:pt modelId="{26D49B14-E7A7-413C-8C9A-0971C17094DF}" type="pres">
      <dgm:prSet presAssocID="{FA4619D2-135E-4DF6-B2C2-FAFC240A2AA2}" presName="hierChild4" presStyleCnt="0"/>
      <dgm:spPr/>
    </dgm:pt>
    <dgm:pt modelId="{68EE54A8-A835-4316-BB80-24EAB6648A4A}" type="pres">
      <dgm:prSet presAssocID="{FA4619D2-135E-4DF6-B2C2-FAFC240A2AA2}" presName="hierChild5" presStyleCnt="0"/>
      <dgm:spPr/>
    </dgm:pt>
    <dgm:pt modelId="{597E750D-D2B9-4818-A549-3A1B2066BDE3}" type="pres">
      <dgm:prSet presAssocID="{1D90B20A-CF87-40C9-9B57-C47143906898}" presName="hierChild5" presStyleCnt="0"/>
      <dgm:spPr/>
    </dgm:pt>
    <dgm:pt modelId="{6FE4442A-205D-4882-A7E1-84BAB4D663E6}" type="pres">
      <dgm:prSet presAssocID="{47B90882-E34F-41DE-96F5-6676F0AE9633}" presName="Name64" presStyleLbl="parChTrans1D2" presStyleIdx="1" presStyleCnt="5" custSzX="1800006" custSzY="324000"/>
      <dgm:spPr/>
    </dgm:pt>
    <dgm:pt modelId="{521FAE11-E3AC-42DC-AE78-BC5193B23157}" type="pres">
      <dgm:prSet presAssocID="{ABAE9ACD-0642-473C-A5F6-79449C479B07}" presName="hierRoot2" presStyleCnt="0">
        <dgm:presLayoutVars>
          <dgm:hierBranch/>
        </dgm:presLayoutVars>
      </dgm:prSet>
      <dgm:spPr/>
    </dgm:pt>
    <dgm:pt modelId="{1259E2D3-301D-4CDB-A5B9-A352D0F3E22B}" type="pres">
      <dgm:prSet presAssocID="{ABAE9ACD-0642-473C-A5F6-79449C479B07}" presName="rootComposite" presStyleCnt="0"/>
      <dgm:spPr/>
    </dgm:pt>
    <dgm:pt modelId="{6BFEA712-57BB-42FC-A0AC-3BD7D145259D}" type="pres">
      <dgm:prSet presAssocID="{ABAE9ACD-0642-473C-A5F6-79449C479B07}" presName="rootText" presStyleLbl="node2" presStyleIdx="1" presStyleCnt="5" custScaleX="215257" custScaleY="126255">
        <dgm:presLayoutVars>
          <dgm:chPref val="3"/>
        </dgm:presLayoutVars>
      </dgm:prSet>
      <dgm:spPr/>
    </dgm:pt>
    <dgm:pt modelId="{2D939A1F-C6DD-468B-A181-2BBCFF2A11D1}" type="pres">
      <dgm:prSet presAssocID="{ABAE9ACD-0642-473C-A5F6-79449C479B07}" presName="rootConnector" presStyleLbl="node2" presStyleIdx="1" presStyleCnt="5"/>
      <dgm:spPr/>
    </dgm:pt>
    <dgm:pt modelId="{1E4BA81A-47F6-4CE8-894E-1F58C69036AA}" type="pres">
      <dgm:prSet presAssocID="{ABAE9ACD-0642-473C-A5F6-79449C479B07}" presName="hierChild4" presStyleCnt="0"/>
      <dgm:spPr/>
    </dgm:pt>
    <dgm:pt modelId="{4632A73F-05E2-4DEF-8987-902C3147852E}" type="pres">
      <dgm:prSet presAssocID="{03D4220D-07FF-4AAA-8C63-8FE03B425311}" presName="Name64" presStyleLbl="parChTrans1D3" presStyleIdx="3" presStyleCnt="5" custSzX="1800006" custSzY="324000"/>
      <dgm:spPr/>
    </dgm:pt>
    <dgm:pt modelId="{27FBA0FF-05B9-426C-AB0E-569CBDB7DDAF}" type="pres">
      <dgm:prSet presAssocID="{54D06123-BBA6-46E2-BCE0-A3A07A01F5E4}" presName="hierRoot2" presStyleCnt="0">
        <dgm:presLayoutVars>
          <dgm:hierBranch/>
        </dgm:presLayoutVars>
      </dgm:prSet>
      <dgm:spPr/>
    </dgm:pt>
    <dgm:pt modelId="{DB708C18-23D1-49AA-807C-15B86B5E539F}" type="pres">
      <dgm:prSet presAssocID="{54D06123-BBA6-46E2-BCE0-A3A07A01F5E4}" presName="rootComposite" presStyleCnt="0"/>
      <dgm:spPr/>
    </dgm:pt>
    <dgm:pt modelId="{79E7A622-94A2-4F37-814A-F4254A645867}" type="pres">
      <dgm:prSet presAssocID="{54D06123-BBA6-46E2-BCE0-A3A07A01F5E4}" presName="rootText" presStyleLbl="node3" presStyleIdx="3" presStyleCnt="5" custScaleX="258309" custScaleY="126255">
        <dgm:presLayoutVars>
          <dgm:chPref val="3"/>
        </dgm:presLayoutVars>
      </dgm:prSet>
      <dgm:spPr/>
    </dgm:pt>
    <dgm:pt modelId="{B5AEF2A9-062F-4932-BDBF-FFB35770F3E5}" type="pres">
      <dgm:prSet presAssocID="{54D06123-BBA6-46E2-BCE0-A3A07A01F5E4}" presName="rootConnector" presStyleLbl="node3" presStyleIdx="3" presStyleCnt="5"/>
      <dgm:spPr/>
    </dgm:pt>
    <dgm:pt modelId="{D6A50E82-6714-499E-8A93-838DA1781F2C}" type="pres">
      <dgm:prSet presAssocID="{54D06123-BBA6-46E2-BCE0-A3A07A01F5E4}" presName="hierChild4" presStyleCnt="0"/>
      <dgm:spPr/>
    </dgm:pt>
    <dgm:pt modelId="{C9FEC319-CC25-49AF-8546-37DB732DEDF7}" type="pres">
      <dgm:prSet presAssocID="{54D06123-BBA6-46E2-BCE0-A3A07A01F5E4}" presName="hierChild5" presStyleCnt="0"/>
      <dgm:spPr/>
    </dgm:pt>
    <dgm:pt modelId="{1F9E0327-11D7-4C99-BC69-AFB1A7F6A24E}" type="pres">
      <dgm:prSet presAssocID="{16FFCE90-49E3-408A-8F04-44ADE8752353}" presName="Name64" presStyleLbl="parChTrans1D3" presStyleIdx="4" presStyleCnt="5" custSzX="1800006" custSzY="324000"/>
      <dgm:spPr/>
    </dgm:pt>
    <dgm:pt modelId="{96AC9338-77B5-438A-AD6B-BD22C85CB540}" type="pres">
      <dgm:prSet presAssocID="{7678D4D3-3481-4781-97D5-8EDC78DFB510}" presName="hierRoot2" presStyleCnt="0">
        <dgm:presLayoutVars>
          <dgm:hierBranch/>
        </dgm:presLayoutVars>
      </dgm:prSet>
      <dgm:spPr/>
    </dgm:pt>
    <dgm:pt modelId="{7A8ABEF3-00D5-4592-B7E2-02DA66646564}" type="pres">
      <dgm:prSet presAssocID="{7678D4D3-3481-4781-97D5-8EDC78DFB510}" presName="rootComposite" presStyleCnt="0"/>
      <dgm:spPr/>
    </dgm:pt>
    <dgm:pt modelId="{FFCBE815-D628-4934-BECB-8C836B7A6017}" type="pres">
      <dgm:prSet presAssocID="{7678D4D3-3481-4781-97D5-8EDC78DFB510}" presName="rootText" presStyleLbl="node3" presStyleIdx="4" presStyleCnt="5" custScaleX="258309" custScaleY="126255">
        <dgm:presLayoutVars>
          <dgm:chPref val="3"/>
        </dgm:presLayoutVars>
      </dgm:prSet>
      <dgm:spPr/>
    </dgm:pt>
    <dgm:pt modelId="{0F3A50FB-436D-49A2-9776-9CE5E30701EA}" type="pres">
      <dgm:prSet presAssocID="{7678D4D3-3481-4781-97D5-8EDC78DFB510}" presName="rootConnector" presStyleLbl="node3" presStyleIdx="4" presStyleCnt="5"/>
      <dgm:spPr/>
    </dgm:pt>
    <dgm:pt modelId="{7999849A-2191-4BE5-8459-304CBBCCBA98}" type="pres">
      <dgm:prSet presAssocID="{7678D4D3-3481-4781-97D5-8EDC78DFB510}" presName="hierChild4" presStyleCnt="0"/>
      <dgm:spPr/>
    </dgm:pt>
    <dgm:pt modelId="{6515DFBF-AC85-4FA6-8EB9-174E604EB070}" type="pres">
      <dgm:prSet presAssocID="{7678D4D3-3481-4781-97D5-8EDC78DFB510}" presName="hierChild5" presStyleCnt="0"/>
      <dgm:spPr/>
    </dgm:pt>
    <dgm:pt modelId="{661D4275-F346-4C73-9F4B-E836AC701022}" type="pres">
      <dgm:prSet presAssocID="{ABAE9ACD-0642-473C-A5F6-79449C479B07}" presName="hierChild5" presStyleCnt="0"/>
      <dgm:spPr/>
    </dgm:pt>
    <dgm:pt modelId="{DE95D286-C585-4C12-8E5B-E77FD804F6D2}" type="pres">
      <dgm:prSet presAssocID="{1E25E818-ACC7-4144-8DDA-61BC86DB0986}" presName="Name64" presStyleLbl="parChTrans1D2" presStyleIdx="2" presStyleCnt="5" custSzX="1800006" custSzY="324000"/>
      <dgm:spPr/>
    </dgm:pt>
    <dgm:pt modelId="{0D34A365-2D96-4B88-A877-0BC1483AA65D}" type="pres">
      <dgm:prSet presAssocID="{B17E0DA2-7AD7-48A5-90DB-EB3DCE566DF0}" presName="hierRoot2" presStyleCnt="0">
        <dgm:presLayoutVars>
          <dgm:hierBranch/>
        </dgm:presLayoutVars>
      </dgm:prSet>
      <dgm:spPr/>
    </dgm:pt>
    <dgm:pt modelId="{F91C056B-477A-4702-9A5F-DB85A10DD019}" type="pres">
      <dgm:prSet presAssocID="{B17E0DA2-7AD7-48A5-90DB-EB3DCE566DF0}" presName="rootComposite" presStyleCnt="0"/>
      <dgm:spPr/>
    </dgm:pt>
    <dgm:pt modelId="{4E424A26-AE94-4D81-9357-296A7CB8A8DD}" type="pres">
      <dgm:prSet presAssocID="{B17E0DA2-7AD7-48A5-90DB-EB3DCE566DF0}" presName="rootText" presStyleLbl="node2" presStyleIdx="2" presStyleCnt="5" custScaleX="215257" custScaleY="126255">
        <dgm:presLayoutVars>
          <dgm:chPref val="3"/>
        </dgm:presLayoutVars>
      </dgm:prSet>
      <dgm:spPr/>
    </dgm:pt>
    <dgm:pt modelId="{106BB756-FF47-4C0A-BD4F-63BB133E7E87}" type="pres">
      <dgm:prSet presAssocID="{B17E0DA2-7AD7-48A5-90DB-EB3DCE566DF0}" presName="rootConnector" presStyleLbl="node2" presStyleIdx="2" presStyleCnt="5"/>
      <dgm:spPr/>
    </dgm:pt>
    <dgm:pt modelId="{7DFE99DA-4093-4756-A47B-0A0CF2565C9F}" type="pres">
      <dgm:prSet presAssocID="{B17E0DA2-7AD7-48A5-90DB-EB3DCE566DF0}" presName="hierChild4" presStyleCnt="0"/>
      <dgm:spPr/>
    </dgm:pt>
    <dgm:pt modelId="{7AB298DF-478D-4E65-9B2A-51B4F73C0858}" type="pres">
      <dgm:prSet presAssocID="{B17E0DA2-7AD7-48A5-90DB-EB3DCE566DF0}" presName="hierChild5" presStyleCnt="0"/>
      <dgm:spPr/>
    </dgm:pt>
    <dgm:pt modelId="{E896FABC-9A5C-4238-A19E-80D7E0562EAD}" type="pres">
      <dgm:prSet presAssocID="{44732EEE-8951-4B41-BB72-6F8D14A5E99A}" presName="Name64" presStyleLbl="parChTrans1D2" presStyleIdx="3" presStyleCnt="5" custSzX="1800006" custSzY="324000"/>
      <dgm:spPr/>
    </dgm:pt>
    <dgm:pt modelId="{9AAD0291-F094-4BD1-A22D-909A33E6EA5F}" type="pres">
      <dgm:prSet presAssocID="{AAA475BB-0DA1-4ACF-A43F-B145F4387A08}" presName="hierRoot2" presStyleCnt="0">
        <dgm:presLayoutVars>
          <dgm:hierBranch/>
        </dgm:presLayoutVars>
      </dgm:prSet>
      <dgm:spPr/>
    </dgm:pt>
    <dgm:pt modelId="{4CCAF595-21C4-42E4-B897-0780D1ED1513}" type="pres">
      <dgm:prSet presAssocID="{AAA475BB-0DA1-4ACF-A43F-B145F4387A08}" presName="rootComposite" presStyleCnt="0"/>
      <dgm:spPr/>
    </dgm:pt>
    <dgm:pt modelId="{79E579D6-E277-4E39-ACC1-7C47D7354F44}" type="pres">
      <dgm:prSet presAssocID="{AAA475BB-0DA1-4ACF-A43F-B145F4387A08}" presName="rootText" presStyleLbl="node2" presStyleIdx="3" presStyleCnt="5" custScaleX="215257" custScaleY="126255">
        <dgm:presLayoutVars>
          <dgm:chPref val="3"/>
        </dgm:presLayoutVars>
      </dgm:prSet>
      <dgm:spPr/>
    </dgm:pt>
    <dgm:pt modelId="{7F6B9792-FEFC-4133-804A-4C56B4464658}" type="pres">
      <dgm:prSet presAssocID="{AAA475BB-0DA1-4ACF-A43F-B145F4387A08}" presName="rootConnector" presStyleLbl="node2" presStyleIdx="3" presStyleCnt="5"/>
      <dgm:spPr/>
    </dgm:pt>
    <dgm:pt modelId="{0EBCE108-69B2-4D7F-9CE2-6C24CA3B0C70}" type="pres">
      <dgm:prSet presAssocID="{AAA475BB-0DA1-4ACF-A43F-B145F4387A08}" presName="hierChild4" presStyleCnt="0"/>
      <dgm:spPr/>
    </dgm:pt>
    <dgm:pt modelId="{BD8D2ED5-2915-470B-B956-374DB8739E6D}" type="pres">
      <dgm:prSet presAssocID="{AAA475BB-0DA1-4ACF-A43F-B145F4387A08}" presName="hierChild5" presStyleCnt="0"/>
      <dgm:spPr/>
    </dgm:pt>
    <dgm:pt modelId="{BE111D7C-7187-4091-B028-92CAB69DD318}" type="pres">
      <dgm:prSet presAssocID="{5A263D22-6844-4D37-8BD1-88A39A41AA04}" presName="Name64" presStyleLbl="parChTrans1D2" presStyleIdx="4" presStyleCnt="5" custSzX="1800006" custSzY="324000"/>
      <dgm:spPr/>
    </dgm:pt>
    <dgm:pt modelId="{3CF639BB-1B1C-460D-8333-69D6868CA84F}" type="pres">
      <dgm:prSet presAssocID="{B2E0FC4F-8F86-4097-99B1-2B306DBF6E06}" presName="hierRoot2" presStyleCnt="0">
        <dgm:presLayoutVars>
          <dgm:hierBranch/>
        </dgm:presLayoutVars>
      </dgm:prSet>
      <dgm:spPr/>
    </dgm:pt>
    <dgm:pt modelId="{9EFF1666-6F4D-4046-AD04-345FDF26AF9D}" type="pres">
      <dgm:prSet presAssocID="{B2E0FC4F-8F86-4097-99B1-2B306DBF6E06}" presName="rootComposite" presStyleCnt="0"/>
      <dgm:spPr/>
    </dgm:pt>
    <dgm:pt modelId="{2416EC97-F0F7-4977-AEBF-21DDEB41CF2D}" type="pres">
      <dgm:prSet presAssocID="{B2E0FC4F-8F86-4097-99B1-2B306DBF6E06}" presName="rootText" presStyleLbl="node2" presStyleIdx="4" presStyleCnt="5" custScaleX="215257" custScaleY="126255">
        <dgm:presLayoutVars>
          <dgm:chPref val="3"/>
        </dgm:presLayoutVars>
      </dgm:prSet>
      <dgm:spPr/>
    </dgm:pt>
    <dgm:pt modelId="{8416EEE7-6B6F-47DE-A62D-890C78699445}" type="pres">
      <dgm:prSet presAssocID="{B2E0FC4F-8F86-4097-99B1-2B306DBF6E06}" presName="rootConnector" presStyleLbl="node2" presStyleIdx="4" presStyleCnt="5"/>
      <dgm:spPr/>
    </dgm:pt>
    <dgm:pt modelId="{DD7AA19B-5D2E-401C-96C4-137B32E0E768}" type="pres">
      <dgm:prSet presAssocID="{B2E0FC4F-8F86-4097-99B1-2B306DBF6E06}" presName="hierChild4" presStyleCnt="0"/>
      <dgm:spPr/>
    </dgm:pt>
    <dgm:pt modelId="{C28EACBA-12B2-4447-8C71-5200C49C1EF1}" type="pres">
      <dgm:prSet presAssocID="{B2E0FC4F-8F86-4097-99B1-2B306DBF6E06}" presName="hierChild5" presStyleCnt="0"/>
      <dgm:spPr/>
    </dgm:pt>
    <dgm:pt modelId="{7F8B6ADC-1CCC-43E6-B462-143F7B6B520E}" type="pres">
      <dgm:prSet presAssocID="{705A7AAF-9BA0-4BFD-B26B-B3CC49E6B79C}" presName="hierChild3" presStyleCnt="0"/>
      <dgm:spPr/>
    </dgm:pt>
  </dgm:ptLst>
  <dgm:cxnLst>
    <dgm:cxn modelId="{C310BF00-8937-4FA9-9954-970CE7A755E2}" type="presOf" srcId="{B2E0FC4F-8F86-4097-99B1-2B306DBF6E06}" destId="{2416EC97-F0F7-4977-AEBF-21DDEB41CF2D}" srcOrd="0" destOrd="0" presId="urn:microsoft.com/office/officeart/2009/3/layout/HorizontalOrganizationChart"/>
    <dgm:cxn modelId="{88FAEF00-A1B6-4E6C-BCFE-A0B1730F8C2C}" type="presOf" srcId="{2D12823B-18FC-4C13-8B16-11024DE4F07B}" destId="{909ABB21-056B-4D9F-8348-1E34CBFD887B}" srcOrd="0" destOrd="0" presId="urn:microsoft.com/office/officeart/2009/3/layout/HorizontalOrganizationChart"/>
    <dgm:cxn modelId="{7ECB1C01-0D0B-4C31-A05B-2BC1EF9E922D}" type="presOf" srcId="{CB4AB800-E3E6-4171-A4DA-5EC3BB6617B5}" destId="{94921062-94C9-496A-B00B-10DDB6A39A4C}" srcOrd="0" destOrd="0" presId="urn:microsoft.com/office/officeart/2009/3/layout/HorizontalOrganizationChart"/>
    <dgm:cxn modelId="{D5A4DB03-07D0-4356-AE26-85B35A1E2454}" type="presOf" srcId="{ABAE9ACD-0642-473C-A5F6-79449C479B07}" destId="{6BFEA712-57BB-42FC-A0AC-3BD7D145259D}" srcOrd="0" destOrd="0" presId="urn:microsoft.com/office/officeart/2009/3/layout/HorizontalOrganizationChart"/>
    <dgm:cxn modelId="{525C642A-7229-4260-8C09-C1661E6A2CFB}" type="presOf" srcId="{A0468C0B-16A2-42A5-9E92-D29ADBE35E62}" destId="{B69A1826-AB8B-474B-9370-C1D63D1FBF68}" srcOrd="0" destOrd="0" presId="urn:microsoft.com/office/officeart/2009/3/layout/HorizontalOrganizationChart"/>
    <dgm:cxn modelId="{F50E5A2A-3C28-403A-8F38-25D33A30C3CE}" srcId="{705A7AAF-9BA0-4BFD-B26B-B3CC49E6B79C}" destId="{AAA475BB-0DA1-4ACF-A43F-B145F4387A08}" srcOrd="3" destOrd="0" parTransId="{44732EEE-8951-4B41-BB72-6F8D14A5E99A}" sibTransId="{07DFEEF4-EE1F-474E-8125-876BF5A1D549}"/>
    <dgm:cxn modelId="{543DC73D-AD8A-4D59-B953-4D40C22CADD9}" srcId="{705A7AAF-9BA0-4BFD-B26B-B3CC49E6B79C}" destId="{1D90B20A-CF87-40C9-9B57-C47143906898}" srcOrd="0" destOrd="0" parTransId="{A0468C0B-16A2-42A5-9E92-D29ADBE35E62}" sibTransId="{D2E61ABE-2472-4390-90AA-A921336DBEBA}"/>
    <dgm:cxn modelId="{26B3DC61-1989-4B58-B77A-F32DF1F5144C}" type="presOf" srcId="{44732EEE-8951-4B41-BB72-6F8D14A5E99A}" destId="{E896FABC-9A5C-4238-A19E-80D7E0562EAD}" srcOrd="0" destOrd="0" presId="urn:microsoft.com/office/officeart/2009/3/layout/HorizontalOrganizationChart"/>
    <dgm:cxn modelId="{63CDAC43-CDFD-4DEF-9B60-166F9D3F8604}" type="presOf" srcId="{B17E0DA2-7AD7-48A5-90DB-EB3DCE566DF0}" destId="{106BB756-FF47-4C0A-BD4F-63BB133E7E87}" srcOrd="1" destOrd="0" presId="urn:microsoft.com/office/officeart/2009/3/layout/HorizontalOrganizationChart"/>
    <dgm:cxn modelId="{C5D33944-81C2-49D5-A515-6F056E38AFC0}" srcId="{56F2E759-8004-4B62-9596-9DD63BE678B8}" destId="{705A7AAF-9BA0-4BFD-B26B-B3CC49E6B79C}" srcOrd="0" destOrd="0" parTransId="{8B0BDE9B-7CD0-4980-B560-C4B337331A7C}" sibTransId="{46779A56-980C-4830-92D9-5DEE9D8D01BD}"/>
    <dgm:cxn modelId="{8CBB8766-9A95-4C4A-A37A-5124D4AC52FC}" type="presOf" srcId="{7678D4D3-3481-4781-97D5-8EDC78DFB510}" destId="{FFCBE815-D628-4934-BECB-8C836B7A6017}" srcOrd="0" destOrd="0" presId="urn:microsoft.com/office/officeart/2009/3/layout/HorizontalOrganizationChart"/>
    <dgm:cxn modelId="{F31DBE4A-59EC-4AC2-A42B-209A7DA31677}" type="presOf" srcId="{705A7AAF-9BA0-4BFD-B26B-B3CC49E6B79C}" destId="{8144FCFE-D16F-4B75-9A19-F3D95312E5A7}" srcOrd="1" destOrd="0" presId="urn:microsoft.com/office/officeart/2009/3/layout/HorizontalOrganizationChart"/>
    <dgm:cxn modelId="{4A63724D-5DFB-4360-A341-8672AD163286}" type="presOf" srcId="{1E25E818-ACC7-4144-8DDA-61BC86DB0986}" destId="{DE95D286-C585-4C12-8E5B-E77FD804F6D2}" srcOrd="0" destOrd="0" presId="urn:microsoft.com/office/officeart/2009/3/layout/HorizontalOrganizationChart"/>
    <dgm:cxn modelId="{99593870-E1DD-49F2-9DA0-633A55574844}" type="presOf" srcId="{AAA475BB-0DA1-4ACF-A43F-B145F4387A08}" destId="{7F6B9792-FEFC-4133-804A-4C56B4464658}" srcOrd="1" destOrd="0" presId="urn:microsoft.com/office/officeart/2009/3/layout/HorizontalOrganizationChart"/>
    <dgm:cxn modelId="{C8609C86-09E9-498A-A237-BC433045BBF3}" type="presOf" srcId="{FA4619D2-135E-4DF6-B2C2-FAFC240A2AA2}" destId="{9AF7CF8A-C849-4CEA-AFDB-07589C730646}" srcOrd="1" destOrd="0" presId="urn:microsoft.com/office/officeart/2009/3/layout/HorizontalOrganizationChart"/>
    <dgm:cxn modelId="{58E80E8B-603D-4689-9DA7-4A5A2BE746CF}" srcId="{1D90B20A-CF87-40C9-9B57-C47143906898}" destId="{B21EFC55-A8C2-4D38-AEDB-DDECAC5B057C}" srcOrd="1" destOrd="0" parTransId="{2D12823B-18FC-4C13-8B16-11024DE4F07B}" sibTransId="{F6B7E6A7-3EE6-4DC8-BF7C-9BBEBE6AE798}"/>
    <dgm:cxn modelId="{CFF67691-44B2-4CF3-BEE4-6A9BFDEBAA57}" type="presOf" srcId="{89F5D055-B54E-4AA3-9D64-B1B1D0DEF28C}" destId="{797DB53D-32C7-4DA0-9900-D4456F4261DB}" srcOrd="0" destOrd="0" presId="urn:microsoft.com/office/officeart/2009/3/layout/HorizontalOrganizationChart"/>
    <dgm:cxn modelId="{451F8F91-A858-4C87-942A-9A6936EC8E5F}" srcId="{705A7AAF-9BA0-4BFD-B26B-B3CC49E6B79C}" destId="{B17E0DA2-7AD7-48A5-90DB-EB3DCE566DF0}" srcOrd="2" destOrd="0" parTransId="{1E25E818-ACC7-4144-8DDA-61BC86DB0986}" sibTransId="{ECF0A868-4BD2-427C-8B87-7678C004AF79}"/>
    <dgm:cxn modelId="{A8217695-4846-48FF-B6B3-935FE5CE4056}" type="presOf" srcId="{7678D4D3-3481-4781-97D5-8EDC78DFB510}" destId="{0F3A50FB-436D-49A2-9776-9CE5E30701EA}" srcOrd="1" destOrd="0" presId="urn:microsoft.com/office/officeart/2009/3/layout/HorizontalOrganizationChart"/>
    <dgm:cxn modelId="{F1F55896-3159-4394-A18A-DEB93443980C}" type="presOf" srcId="{1D90B20A-CF87-40C9-9B57-C47143906898}" destId="{CFB9AC66-C2E4-42BE-AC9B-71F5D3B88691}" srcOrd="1" destOrd="0" presId="urn:microsoft.com/office/officeart/2009/3/layout/HorizontalOrganizationChart"/>
    <dgm:cxn modelId="{7B3BEF9B-5F1C-4801-9F06-6798F0204D25}" type="presOf" srcId="{A4B059C4-B87F-4E8C-8205-C51406468EC9}" destId="{0CC3BDCA-DCEA-437D-917F-F3111331D32D}" srcOrd="0" destOrd="0" presId="urn:microsoft.com/office/officeart/2009/3/layout/HorizontalOrganizationChart"/>
    <dgm:cxn modelId="{00D3EFA2-4B26-4EE0-B8EA-919EFD1580D0}" type="presOf" srcId="{16FFCE90-49E3-408A-8F04-44ADE8752353}" destId="{1F9E0327-11D7-4C99-BC69-AFB1A7F6A24E}" srcOrd="0" destOrd="0" presId="urn:microsoft.com/office/officeart/2009/3/layout/HorizontalOrganizationChart"/>
    <dgm:cxn modelId="{E6FF1DAD-151C-4334-9B2F-2B4AEDE83B14}" type="presOf" srcId="{5A263D22-6844-4D37-8BD1-88A39A41AA04}" destId="{BE111D7C-7187-4091-B028-92CAB69DD318}" srcOrd="0" destOrd="0" presId="urn:microsoft.com/office/officeart/2009/3/layout/HorizontalOrganizationChart"/>
    <dgm:cxn modelId="{32CF73AD-674A-43E1-8696-768ACB578DA1}" type="presOf" srcId="{B21EFC55-A8C2-4D38-AEDB-DDECAC5B057C}" destId="{B43F36F5-9C6D-4646-B516-A86181E2170E}" srcOrd="0" destOrd="0" presId="urn:microsoft.com/office/officeart/2009/3/layout/HorizontalOrganizationChart"/>
    <dgm:cxn modelId="{8AF8B3B1-F433-4D99-8222-E06158641275}" type="presOf" srcId="{ABAE9ACD-0642-473C-A5F6-79449C479B07}" destId="{2D939A1F-C6DD-468B-A181-2BBCFF2A11D1}" srcOrd="1" destOrd="0" presId="urn:microsoft.com/office/officeart/2009/3/layout/HorizontalOrganizationChart"/>
    <dgm:cxn modelId="{E0476BB2-01DD-4D26-B22D-62DF5C629E76}" srcId="{1D90B20A-CF87-40C9-9B57-C47143906898}" destId="{FA4619D2-135E-4DF6-B2C2-FAFC240A2AA2}" srcOrd="2" destOrd="0" parTransId="{CB4AB800-E3E6-4171-A4DA-5EC3BB6617B5}" sibTransId="{0EA80A2D-93AF-4AC7-AA77-65BCD922A8EC}"/>
    <dgm:cxn modelId="{5D0C38B4-9141-4A4A-B152-A9414101DB8F}" type="presOf" srcId="{705A7AAF-9BA0-4BFD-B26B-B3CC49E6B79C}" destId="{917A6EE7-9829-419F-9B7F-5293FA76D2A4}" srcOrd="0" destOrd="0" presId="urn:microsoft.com/office/officeart/2009/3/layout/HorizontalOrganizationChart"/>
    <dgm:cxn modelId="{2BB180B6-0524-4135-AAB9-1C16AB24EC1F}" type="presOf" srcId="{B21EFC55-A8C2-4D38-AEDB-DDECAC5B057C}" destId="{0A6418A1-189D-4AFD-A298-A7D2B0EDC34D}" srcOrd="1" destOrd="0" presId="urn:microsoft.com/office/officeart/2009/3/layout/HorizontalOrganizationChart"/>
    <dgm:cxn modelId="{7985A0B6-8BEA-48F2-9DE6-499052B5526D}" type="presOf" srcId="{03D4220D-07FF-4AAA-8C63-8FE03B425311}" destId="{4632A73F-05E2-4DEF-8987-902C3147852E}" srcOrd="0" destOrd="0" presId="urn:microsoft.com/office/officeart/2009/3/layout/HorizontalOrganizationChart"/>
    <dgm:cxn modelId="{439621BA-6924-492A-8412-4357EF1340A5}" type="presOf" srcId="{56F2E759-8004-4B62-9596-9DD63BE678B8}" destId="{CD83DD86-832D-4405-9B73-95CDD8649037}" srcOrd="0" destOrd="0" presId="urn:microsoft.com/office/officeart/2009/3/layout/HorizontalOrganizationChart"/>
    <dgm:cxn modelId="{5C610FBE-A571-456A-8172-D6586F9DE055}" type="presOf" srcId="{54D06123-BBA6-46E2-BCE0-A3A07A01F5E4}" destId="{B5AEF2A9-062F-4932-BDBF-FFB35770F3E5}" srcOrd="1" destOrd="0" presId="urn:microsoft.com/office/officeart/2009/3/layout/HorizontalOrganizationChart"/>
    <dgm:cxn modelId="{54618CC0-4227-4F73-949D-A264E6CD4054}" type="presOf" srcId="{FA4619D2-135E-4DF6-B2C2-FAFC240A2AA2}" destId="{620EFA69-68A5-48FB-BB2F-8B5D7AF0ABB7}" srcOrd="0" destOrd="0" presId="urn:microsoft.com/office/officeart/2009/3/layout/HorizontalOrganizationChart"/>
    <dgm:cxn modelId="{82FB8BC3-2237-4695-ADB6-0FD7F3F83A8A}" srcId="{1D90B20A-CF87-40C9-9B57-C47143906898}" destId="{A4B059C4-B87F-4E8C-8205-C51406468EC9}" srcOrd="0" destOrd="0" parTransId="{89F5D055-B54E-4AA3-9D64-B1B1D0DEF28C}" sibTransId="{BBDA20BE-5A42-40F5-825B-FA229A0DE7C5}"/>
    <dgm:cxn modelId="{81E1F2CB-A058-4C96-B828-0C80B38C74AB}" type="presOf" srcId="{B2E0FC4F-8F86-4097-99B1-2B306DBF6E06}" destId="{8416EEE7-6B6F-47DE-A62D-890C78699445}" srcOrd="1" destOrd="0" presId="urn:microsoft.com/office/officeart/2009/3/layout/HorizontalOrganizationChart"/>
    <dgm:cxn modelId="{BA7CE4CC-6064-473A-8C1A-1AF4B8FA2416}" type="presOf" srcId="{AAA475BB-0DA1-4ACF-A43F-B145F4387A08}" destId="{79E579D6-E277-4E39-ACC1-7C47D7354F44}" srcOrd="0" destOrd="0" presId="urn:microsoft.com/office/officeart/2009/3/layout/HorizontalOrganizationChart"/>
    <dgm:cxn modelId="{CB3866CF-7B67-4A42-85ED-C51116834857}" srcId="{705A7AAF-9BA0-4BFD-B26B-B3CC49E6B79C}" destId="{B2E0FC4F-8F86-4097-99B1-2B306DBF6E06}" srcOrd="4" destOrd="0" parTransId="{5A263D22-6844-4D37-8BD1-88A39A41AA04}" sibTransId="{5BF04077-E557-4173-AE8A-91FB64F5FBC8}"/>
    <dgm:cxn modelId="{BD0805DA-C87C-48C2-9A29-65C5E3076C38}" type="presOf" srcId="{1D90B20A-CF87-40C9-9B57-C47143906898}" destId="{1C7FDAB9-480E-4C21-9CEE-F77475D67B5F}" srcOrd="0" destOrd="0" presId="urn:microsoft.com/office/officeart/2009/3/layout/HorizontalOrganizationChart"/>
    <dgm:cxn modelId="{0BFD08E5-A2B4-4B9F-A40F-52B9CD5692A7}" type="presOf" srcId="{54D06123-BBA6-46E2-BCE0-A3A07A01F5E4}" destId="{79E7A622-94A2-4F37-814A-F4254A645867}" srcOrd="0" destOrd="0" presId="urn:microsoft.com/office/officeart/2009/3/layout/HorizontalOrganizationChart"/>
    <dgm:cxn modelId="{1D2FC3E8-6184-4003-A8F0-3214C2A2608C}" srcId="{705A7AAF-9BA0-4BFD-B26B-B3CC49E6B79C}" destId="{ABAE9ACD-0642-473C-A5F6-79449C479B07}" srcOrd="1" destOrd="0" parTransId="{47B90882-E34F-41DE-96F5-6676F0AE9633}" sibTransId="{EAA9C2DF-A526-48D5-849A-19F3868FB285}"/>
    <dgm:cxn modelId="{9CEEDBF5-ECE2-416F-806B-D90C6CA8795B}" srcId="{ABAE9ACD-0642-473C-A5F6-79449C479B07}" destId="{7678D4D3-3481-4781-97D5-8EDC78DFB510}" srcOrd="1" destOrd="0" parTransId="{16FFCE90-49E3-408A-8F04-44ADE8752353}" sibTransId="{62E0122E-6EC7-4130-A2B6-32A1731780CE}"/>
    <dgm:cxn modelId="{9B4C90F8-79B1-40B7-A30D-4E511719B67D}" type="presOf" srcId="{B17E0DA2-7AD7-48A5-90DB-EB3DCE566DF0}" destId="{4E424A26-AE94-4D81-9357-296A7CB8A8DD}" srcOrd="0" destOrd="0" presId="urn:microsoft.com/office/officeart/2009/3/layout/HorizontalOrganizationChart"/>
    <dgm:cxn modelId="{E292F1F9-6B24-470D-BF1D-36B4CEF409ED}" type="presOf" srcId="{47B90882-E34F-41DE-96F5-6676F0AE9633}" destId="{6FE4442A-205D-4882-A7E1-84BAB4D663E6}" srcOrd="0" destOrd="0" presId="urn:microsoft.com/office/officeart/2009/3/layout/HorizontalOrganizationChart"/>
    <dgm:cxn modelId="{B05DDBFC-EF0D-4C5D-BBFD-C4E68DBC3820}" srcId="{ABAE9ACD-0642-473C-A5F6-79449C479B07}" destId="{54D06123-BBA6-46E2-BCE0-A3A07A01F5E4}" srcOrd="0" destOrd="0" parTransId="{03D4220D-07FF-4AAA-8C63-8FE03B425311}" sibTransId="{97C21C54-8E2E-42E9-AD59-C664FA400C46}"/>
    <dgm:cxn modelId="{5B71AAFE-3923-4C3A-9E67-E537EF8CF1C8}" type="presOf" srcId="{A4B059C4-B87F-4E8C-8205-C51406468EC9}" destId="{B254F22F-0A90-466C-A272-9646832FC609}" srcOrd="1" destOrd="0" presId="urn:microsoft.com/office/officeart/2009/3/layout/HorizontalOrganizationChart"/>
    <dgm:cxn modelId="{AAEED369-7BE7-4660-B45A-9C5E77E91C31}" type="presParOf" srcId="{CD83DD86-832D-4405-9B73-95CDD8649037}" destId="{381EDDD9-3152-40A3-A00E-3F8ACA4D2FE0}" srcOrd="0" destOrd="0" presId="urn:microsoft.com/office/officeart/2009/3/layout/HorizontalOrganizationChart"/>
    <dgm:cxn modelId="{E790481C-6803-4905-926C-36DA85B28073}" type="presParOf" srcId="{381EDDD9-3152-40A3-A00E-3F8ACA4D2FE0}" destId="{3B80EE45-AA1F-4156-9C41-627B0F7496D3}" srcOrd="0" destOrd="0" presId="urn:microsoft.com/office/officeart/2009/3/layout/HorizontalOrganizationChart"/>
    <dgm:cxn modelId="{13B9408C-4726-4398-A1BB-2D4FF837E23E}" type="presParOf" srcId="{3B80EE45-AA1F-4156-9C41-627B0F7496D3}" destId="{917A6EE7-9829-419F-9B7F-5293FA76D2A4}" srcOrd="0" destOrd="0" presId="urn:microsoft.com/office/officeart/2009/3/layout/HorizontalOrganizationChart"/>
    <dgm:cxn modelId="{363D03EE-32D7-4D3B-A19F-74735DBB3923}" type="presParOf" srcId="{3B80EE45-AA1F-4156-9C41-627B0F7496D3}" destId="{8144FCFE-D16F-4B75-9A19-F3D95312E5A7}" srcOrd="1" destOrd="0" presId="urn:microsoft.com/office/officeart/2009/3/layout/HorizontalOrganizationChart"/>
    <dgm:cxn modelId="{3876D1DC-A30F-42BF-AF37-5DA6A057384F}" type="presParOf" srcId="{381EDDD9-3152-40A3-A00E-3F8ACA4D2FE0}" destId="{9E36E990-3771-4B9A-A6DD-4F6AAB088393}" srcOrd="1" destOrd="0" presId="urn:microsoft.com/office/officeart/2009/3/layout/HorizontalOrganizationChart"/>
    <dgm:cxn modelId="{0AC9385E-9946-4F3A-85D1-B4562EC985BB}" type="presParOf" srcId="{9E36E990-3771-4B9A-A6DD-4F6AAB088393}" destId="{B69A1826-AB8B-474B-9370-C1D63D1FBF68}" srcOrd="0" destOrd="0" presId="urn:microsoft.com/office/officeart/2009/3/layout/HorizontalOrganizationChart"/>
    <dgm:cxn modelId="{96173144-0B8F-4FF8-87E3-390DEA5F6AE8}" type="presParOf" srcId="{9E36E990-3771-4B9A-A6DD-4F6AAB088393}" destId="{FE3953C6-0F5F-4218-B26A-B1712EEC3924}" srcOrd="1" destOrd="0" presId="urn:microsoft.com/office/officeart/2009/3/layout/HorizontalOrganizationChart"/>
    <dgm:cxn modelId="{FA37FC02-5C0C-445D-B614-22C620776103}" type="presParOf" srcId="{FE3953C6-0F5F-4218-B26A-B1712EEC3924}" destId="{A3BB24FC-5840-4A49-B899-FC0A67C380E0}" srcOrd="0" destOrd="0" presId="urn:microsoft.com/office/officeart/2009/3/layout/HorizontalOrganizationChart"/>
    <dgm:cxn modelId="{70B82E2C-2471-49F7-9ED7-15317330A1D9}" type="presParOf" srcId="{A3BB24FC-5840-4A49-B899-FC0A67C380E0}" destId="{1C7FDAB9-480E-4C21-9CEE-F77475D67B5F}" srcOrd="0" destOrd="0" presId="urn:microsoft.com/office/officeart/2009/3/layout/HorizontalOrganizationChart"/>
    <dgm:cxn modelId="{73AA6A72-98AB-445B-BF66-A6246CFAB9E0}" type="presParOf" srcId="{A3BB24FC-5840-4A49-B899-FC0A67C380E0}" destId="{CFB9AC66-C2E4-42BE-AC9B-71F5D3B88691}" srcOrd="1" destOrd="0" presId="urn:microsoft.com/office/officeart/2009/3/layout/HorizontalOrganizationChart"/>
    <dgm:cxn modelId="{37C91808-722C-47C8-98DE-EEB4B9CC3FCF}" type="presParOf" srcId="{FE3953C6-0F5F-4218-B26A-B1712EEC3924}" destId="{86FBA39F-00C4-4594-8EE4-0FD79DD8FAB5}" srcOrd="1" destOrd="0" presId="urn:microsoft.com/office/officeart/2009/3/layout/HorizontalOrganizationChart"/>
    <dgm:cxn modelId="{A467EA40-4560-417D-8AA9-95CDF17F538B}" type="presParOf" srcId="{86FBA39F-00C4-4594-8EE4-0FD79DD8FAB5}" destId="{797DB53D-32C7-4DA0-9900-D4456F4261DB}" srcOrd="0" destOrd="0" presId="urn:microsoft.com/office/officeart/2009/3/layout/HorizontalOrganizationChart"/>
    <dgm:cxn modelId="{2C751878-94F0-4BE6-A3C5-4B5410444958}" type="presParOf" srcId="{86FBA39F-00C4-4594-8EE4-0FD79DD8FAB5}" destId="{30B6FFDC-F005-4670-93E5-0E43A6EF1509}" srcOrd="1" destOrd="0" presId="urn:microsoft.com/office/officeart/2009/3/layout/HorizontalOrganizationChart"/>
    <dgm:cxn modelId="{49D25F0D-290D-438F-9E16-3FC8E23252EB}" type="presParOf" srcId="{30B6FFDC-F005-4670-93E5-0E43A6EF1509}" destId="{13973098-4F48-498B-82EF-634F9C0116CA}" srcOrd="0" destOrd="0" presId="urn:microsoft.com/office/officeart/2009/3/layout/HorizontalOrganizationChart"/>
    <dgm:cxn modelId="{845059C6-A967-4A97-843E-1855B3E39C31}" type="presParOf" srcId="{13973098-4F48-498B-82EF-634F9C0116CA}" destId="{0CC3BDCA-DCEA-437D-917F-F3111331D32D}" srcOrd="0" destOrd="0" presId="urn:microsoft.com/office/officeart/2009/3/layout/HorizontalOrganizationChart"/>
    <dgm:cxn modelId="{02F1EA19-8202-49CC-9AC6-561E4161D9E4}" type="presParOf" srcId="{13973098-4F48-498B-82EF-634F9C0116CA}" destId="{B254F22F-0A90-466C-A272-9646832FC609}" srcOrd="1" destOrd="0" presId="urn:microsoft.com/office/officeart/2009/3/layout/HorizontalOrganizationChart"/>
    <dgm:cxn modelId="{04B7E087-989B-45F8-A810-F9645BDD34FA}" type="presParOf" srcId="{30B6FFDC-F005-4670-93E5-0E43A6EF1509}" destId="{23577D41-F00F-4B52-882C-BA6753916110}" srcOrd="1" destOrd="0" presId="urn:microsoft.com/office/officeart/2009/3/layout/HorizontalOrganizationChart"/>
    <dgm:cxn modelId="{7FC33D8B-86B4-4AEF-B837-99E990839DE7}" type="presParOf" srcId="{30B6FFDC-F005-4670-93E5-0E43A6EF1509}" destId="{901064FA-A9EB-4287-957A-C16D346CA12B}" srcOrd="2" destOrd="0" presId="urn:microsoft.com/office/officeart/2009/3/layout/HorizontalOrganizationChart"/>
    <dgm:cxn modelId="{E5F81F5A-3ADB-415B-9BF1-06951B1EE53B}" type="presParOf" srcId="{86FBA39F-00C4-4594-8EE4-0FD79DD8FAB5}" destId="{909ABB21-056B-4D9F-8348-1E34CBFD887B}" srcOrd="2" destOrd="0" presId="urn:microsoft.com/office/officeart/2009/3/layout/HorizontalOrganizationChart"/>
    <dgm:cxn modelId="{7A73F2E4-D9EC-4AE3-868F-CBF1DB459BE5}" type="presParOf" srcId="{86FBA39F-00C4-4594-8EE4-0FD79DD8FAB5}" destId="{A483F36C-77E0-4A06-83CB-3D4CDEA9260C}" srcOrd="3" destOrd="0" presId="urn:microsoft.com/office/officeart/2009/3/layout/HorizontalOrganizationChart"/>
    <dgm:cxn modelId="{AEDCA8E5-1B49-43BD-961C-08F9CD5D33CD}" type="presParOf" srcId="{A483F36C-77E0-4A06-83CB-3D4CDEA9260C}" destId="{E3714974-AF4B-40E0-93D3-2D1E91DAE020}" srcOrd="0" destOrd="0" presId="urn:microsoft.com/office/officeart/2009/3/layout/HorizontalOrganizationChart"/>
    <dgm:cxn modelId="{41157F97-BCEC-462E-8680-18F3C807BACA}" type="presParOf" srcId="{E3714974-AF4B-40E0-93D3-2D1E91DAE020}" destId="{B43F36F5-9C6D-4646-B516-A86181E2170E}" srcOrd="0" destOrd="0" presId="urn:microsoft.com/office/officeart/2009/3/layout/HorizontalOrganizationChart"/>
    <dgm:cxn modelId="{3FD6F6F6-66AB-44DD-B34F-B44A1E197D14}" type="presParOf" srcId="{E3714974-AF4B-40E0-93D3-2D1E91DAE020}" destId="{0A6418A1-189D-4AFD-A298-A7D2B0EDC34D}" srcOrd="1" destOrd="0" presId="urn:microsoft.com/office/officeart/2009/3/layout/HorizontalOrganizationChart"/>
    <dgm:cxn modelId="{8AF9009C-4B7B-49EF-8685-C671D079F398}" type="presParOf" srcId="{A483F36C-77E0-4A06-83CB-3D4CDEA9260C}" destId="{5613820A-AC39-4048-8329-6C4B809F8E68}" srcOrd="1" destOrd="0" presId="urn:microsoft.com/office/officeart/2009/3/layout/HorizontalOrganizationChart"/>
    <dgm:cxn modelId="{610A19ED-57FE-4EE0-BAAD-615729B06F67}" type="presParOf" srcId="{A483F36C-77E0-4A06-83CB-3D4CDEA9260C}" destId="{4E1306FA-307E-46DC-B92F-080FADA0D922}" srcOrd="2" destOrd="0" presId="urn:microsoft.com/office/officeart/2009/3/layout/HorizontalOrganizationChart"/>
    <dgm:cxn modelId="{B92A65B7-36B0-42F6-908F-27509057EE79}" type="presParOf" srcId="{86FBA39F-00C4-4594-8EE4-0FD79DD8FAB5}" destId="{94921062-94C9-496A-B00B-10DDB6A39A4C}" srcOrd="4" destOrd="0" presId="urn:microsoft.com/office/officeart/2009/3/layout/HorizontalOrganizationChart"/>
    <dgm:cxn modelId="{960E1CA4-7EE0-4A2F-92C9-FABA9F1DA6EB}" type="presParOf" srcId="{86FBA39F-00C4-4594-8EE4-0FD79DD8FAB5}" destId="{5C87F3BA-7899-4D94-94E0-1DA27026285E}" srcOrd="5" destOrd="0" presId="urn:microsoft.com/office/officeart/2009/3/layout/HorizontalOrganizationChart"/>
    <dgm:cxn modelId="{94DCA702-AE8F-4C8E-9A9F-0402769FABC2}" type="presParOf" srcId="{5C87F3BA-7899-4D94-94E0-1DA27026285E}" destId="{F96C1450-452E-454E-AB93-AF4A91F4DBF1}" srcOrd="0" destOrd="0" presId="urn:microsoft.com/office/officeart/2009/3/layout/HorizontalOrganizationChart"/>
    <dgm:cxn modelId="{B3738C8D-6E38-403D-AA9E-ACEAF61851B2}" type="presParOf" srcId="{F96C1450-452E-454E-AB93-AF4A91F4DBF1}" destId="{620EFA69-68A5-48FB-BB2F-8B5D7AF0ABB7}" srcOrd="0" destOrd="0" presId="urn:microsoft.com/office/officeart/2009/3/layout/HorizontalOrganizationChart"/>
    <dgm:cxn modelId="{24B1E1F0-168D-4B23-9AC4-2435ABB96FD7}" type="presParOf" srcId="{F96C1450-452E-454E-AB93-AF4A91F4DBF1}" destId="{9AF7CF8A-C849-4CEA-AFDB-07589C730646}" srcOrd="1" destOrd="0" presId="urn:microsoft.com/office/officeart/2009/3/layout/HorizontalOrganizationChart"/>
    <dgm:cxn modelId="{E6BDF570-92B3-4947-9BD2-24B09339A545}" type="presParOf" srcId="{5C87F3BA-7899-4D94-94E0-1DA27026285E}" destId="{26D49B14-E7A7-413C-8C9A-0971C17094DF}" srcOrd="1" destOrd="0" presId="urn:microsoft.com/office/officeart/2009/3/layout/HorizontalOrganizationChart"/>
    <dgm:cxn modelId="{D346D0B4-DAC8-4540-82D5-13AA767D986F}" type="presParOf" srcId="{5C87F3BA-7899-4D94-94E0-1DA27026285E}" destId="{68EE54A8-A835-4316-BB80-24EAB6648A4A}" srcOrd="2" destOrd="0" presId="urn:microsoft.com/office/officeart/2009/3/layout/HorizontalOrganizationChart"/>
    <dgm:cxn modelId="{EF900F95-5410-4E5D-82CB-B0A135AF7291}" type="presParOf" srcId="{FE3953C6-0F5F-4218-B26A-B1712EEC3924}" destId="{597E750D-D2B9-4818-A549-3A1B2066BDE3}" srcOrd="2" destOrd="0" presId="urn:microsoft.com/office/officeart/2009/3/layout/HorizontalOrganizationChart"/>
    <dgm:cxn modelId="{22262741-ADAE-4FD4-ACC2-4E8597F37515}" type="presParOf" srcId="{9E36E990-3771-4B9A-A6DD-4F6AAB088393}" destId="{6FE4442A-205D-4882-A7E1-84BAB4D663E6}" srcOrd="2" destOrd="0" presId="urn:microsoft.com/office/officeart/2009/3/layout/HorizontalOrganizationChart"/>
    <dgm:cxn modelId="{40008EF2-CD0D-4120-8F68-9E2C7759C6D7}" type="presParOf" srcId="{9E36E990-3771-4B9A-A6DD-4F6AAB088393}" destId="{521FAE11-E3AC-42DC-AE78-BC5193B23157}" srcOrd="3" destOrd="0" presId="urn:microsoft.com/office/officeart/2009/3/layout/HorizontalOrganizationChart"/>
    <dgm:cxn modelId="{5D04BD9A-0960-4CB3-9618-CB93B128F437}" type="presParOf" srcId="{521FAE11-E3AC-42DC-AE78-BC5193B23157}" destId="{1259E2D3-301D-4CDB-A5B9-A352D0F3E22B}" srcOrd="0" destOrd="0" presId="urn:microsoft.com/office/officeart/2009/3/layout/HorizontalOrganizationChart"/>
    <dgm:cxn modelId="{E09385F8-B92C-4943-8CB5-18B95F2CFA99}" type="presParOf" srcId="{1259E2D3-301D-4CDB-A5B9-A352D0F3E22B}" destId="{6BFEA712-57BB-42FC-A0AC-3BD7D145259D}" srcOrd="0" destOrd="0" presId="urn:microsoft.com/office/officeart/2009/3/layout/HorizontalOrganizationChart"/>
    <dgm:cxn modelId="{2DD01F18-0762-45BD-85AA-959A2569350A}" type="presParOf" srcId="{1259E2D3-301D-4CDB-A5B9-A352D0F3E22B}" destId="{2D939A1F-C6DD-468B-A181-2BBCFF2A11D1}" srcOrd="1" destOrd="0" presId="urn:microsoft.com/office/officeart/2009/3/layout/HorizontalOrganizationChart"/>
    <dgm:cxn modelId="{7CBE34AB-C217-4222-91FC-A01C00905E6D}" type="presParOf" srcId="{521FAE11-E3AC-42DC-AE78-BC5193B23157}" destId="{1E4BA81A-47F6-4CE8-894E-1F58C69036AA}" srcOrd="1" destOrd="0" presId="urn:microsoft.com/office/officeart/2009/3/layout/HorizontalOrganizationChart"/>
    <dgm:cxn modelId="{8D651D7F-84DC-4687-BA9A-A52C8376FA4A}" type="presParOf" srcId="{1E4BA81A-47F6-4CE8-894E-1F58C69036AA}" destId="{4632A73F-05E2-4DEF-8987-902C3147852E}" srcOrd="0" destOrd="0" presId="urn:microsoft.com/office/officeart/2009/3/layout/HorizontalOrganizationChart"/>
    <dgm:cxn modelId="{D9EBD225-5A09-4B37-89DD-3D4655321C78}" type="presParOf" srcId="{1E4BA81A-47F6-4CE8-894E-1F58C69036AA}" destId="{27FBA0FF-05B9-426C-AB0E-569CBDB7DDAF}" srcOrd="1" destOrd="0" presId="urn:microsoft.com/office/officeart/2009/3/layout/HorizontalOrganizationChart"/>
    <dgm:cxn modelId="{1AC1F5B4-806B-4D5D-A595-D3A7C964E7E3}" type="presParOf" srcId="{27FBA0FF-05B9-426C-AB0E-569CBDB7DDAF}" destId="{DB708C18-23D1-49AA-807C-15B86B5E539F}" srcOrd="0" destOrd="0" presId="urn:microsoft.com/office/officeart/2009/3/layout/HorizontalOrganizationChart"/>
    <dgm:cxn modelId="{6933AD0D-FA92-4663-8CE2-925C61131C87}" type="presParOf" srcId="{DB708C18-23D1-49AA-807C-15B86B5E539F}" destId="{79E7A622-94A2-4F37-814A-F4254A645867}" srcOrd="0" destOrd="0" presId="urn:microsoft.com/office/officeart/2009/3/layout/HorizontalOrganizationChart"/>
    <dgm:cxn modelId="{2A36BFCA-035E-4B9A-AC7D-78271DAA4EA2}" type="presParOf" srcId="{DB708C18-23D1-49AA-807C-15B86B5E539F}" destId="{B5AEF2A9-062F-4932-BDBF-FFB35770F3E5}" srcOrd="1" destOrd="0" presId="urn:microsoft.com/office/officeart/2009/3/layout/HorizontalOrganizationChart"/>
    <dgm:cxn modelId="{79A98EDE-703B-4790-9021-95B27AAF0F06}" type="presParOf" srcId="{27FBA0FF-05B9-426C-AB0E-569CBDB7DDAF}" destId="{D6A50E82-6714-499E-8A93-838DA1781F2C}" srcOrd="1" destOrd="0" presId="urn:microsoft.com/office/officeart/2009/3/layout/HorizontalOrganizationChart"/>
    <dgm:cxn modelId="{AC879BBE-009A-4F2D-905B-8D8BA76C4D44}" type="presParOf" srcId="{27FBA0FF-05B9-426C-AB0E-569CBDB7DDAF}" destId="{C9FEC319-CC25-49AF-8546-37DB732DEDF7}" srcOrd="2" destOrd="0" presId="urn:microsoft.com/office/officeart/2009/3/layout/HorizontalOrganizationChart"/>
    <dgm:cxn modelId="{AB56B962-8223-4F68-AE3B-71D033F3B73A}" type="presParOf" srcId="{1E4BA81A-47F6-4CE8-894E-1F58C69036AA}" destId="{1F9E0327-11D7-4C99-BC69-AFB1A7F6A24E}" srcOrd="2" destOrd="0" presId="urn:microsoft.com/office/officeart/2009/3/layout/HorizontalOrganizationChart"/>
    <dgm:cxn modelId="{0F3C0E9C-E49C-4CE8-9F3F-95D90676131A}" type="presParOf" srcId="{1E4BA81A-47F6-4CE8-894E-1F58C69036AA}" destId="{96AC9338-77B5-438A-AD6B-BD22C85CB540}" srcOrd="3" destOrd="0" presId="urn:microsoft.com/office/officeart/2009/3/layout/HorizontalOrganizationChart"/>
    <dgm:cxn modelId="{60DC5DD5-9500-4EE1-ACAE-77AC269C67FC}" type="presParOf" srcId="{96AC9338-77B5-438A-AD6B-BD22C85CB540}" destId="{7A8ABEF3-00D5-4592-B7E2-02DA66646564}" srcOrd="0" destOrd="0" presId="urn:microsoft.com/office/officeart/2009/3/layout/HorizontalOrganizationChart"/>
    <dgm:cxn modelId="{E4DB4886-7E49-47FC-9AFC-1AAF6DC3BEA4}" type="presParOf" srcId="{7A8ABEF3-00D5-4592-B7E2-02DA66646564}" destId="{FFCBE815-D628-4934-BECB-8C836B7A6017}" srcOrd="0" destOrd="0" presId="urn:microsoft.com/office/officeart/2009/3/layout/HorizontalOrganizationChart"/>
    <dgm:cxn modelId="{E0BC1838-BF1B-4D7A-8FA4-D20720B1C057}" type="presParOf" srcId="{7A8ABEF3-00D5-4592-B7E2-02DA66646564}" destId="{0F3A50FB-436D-49A2-9776-9CE5E30701EA}" srcOrd="1" destOrd="0" presId="urn:microsoft.com/office/officeart/2009/3/layout/HorizontalOrganizationChart"/>
    <dgm:cxn modelId="{9DFB1C74-6CF4-46AB-A4ED-2D7683658F3A}" type="presParOf" srcId="{96AC9338-77B5-438A-AD6B-BD22C85CB540}" destId="{7999849A-2191-4BE5-8459-304CBBCCBA98}" srcOrd="1" destOrd="0" presId="urn:microsoft.com/office/officeart/2009/3/layout/HorizontalOrganizationChart"/>
    <dgm:cxn modelId="{9C743BBC-0031-4D46-B869-7366FBA6B3E9}" type="presParOf" srcId="{96AC9338-77B5-438A-AD6B-BD22C85CB540}" destId="{6515DFBF-AC85-4FA6-8EB9-174E604EB070}" srcOrd="2" destOrd="0" presId="urn:microsoft.com/office/officeart/2009/3/layout/HorizontalOrganizationChart"/>
    <dgm:cxn modelId="{1855FBEB-D880-4761-AD43-63BC2EB0B779}" type="presParOf" srcId="{521FAE11-E3AC-42DC-AE78-BC5193B23157}" destId="{661D4275-F346-4C73-9F4B-E836AC701022}" srcOrd="2" destOrd="0" presId="urn:microsoft.com/office/officeart/2009/3/layout/HorizontalOrganizationChart"/>
    <dgm:cxn modelId="{BB69583B-7D7C-4EDD-91C0-5A32515E5E2D}" type="presParOf" srcId="{9E36E990-3771-4B9A-A6DD-4F6AAB088393}" destId="{DE95D286-C585-4C12-8E5B-E77FD804F6D2}" srcOrd="4" destOrd="0" presId="urn:microsoft.com/office/officeart/2009/3/layout/HorizontalOrganizationChart"/>
    <dgm:cxn modelId="{A0814DCE-699A-4F05-8C07-A472B70A6E30}" type="presParOf" srcId="{9E36E990-3771-4B9A-A6DD-4F6AAB088393}" destId="{0D34A365-2D96-4B88-A877-0BC1483AA65D}" srcOrd="5" destOrd="0" presId="urn:microsoft.com/office/officeart/2009/3/layout/HorizontalOrganizationChart"/>
    <dgm:cxn modelId="{908E4D29-B012-4513-A9B9-7305507761E8}" type="presParOf" srcId="{0D34A365-2D96-4B88-A877-0BC1483AA65D}" destId="{F91C056B-477A-4702-9A5F-DB85A10DD019}" srcOrd="0" destOrd="0" presId="urn:microsoft.com/office/officeart/2009/3/layout/HorizontalOrganizationChart"/>
    <dgm:cxn modelId="{F833ED3D-2A70-48EA-B426-73F9BB07AFFE}" type="presParOf" srcId="{F91C056B-477A-4702-9A5F-DB85A10DD019}" destId="{4E424A26-AE94-4D81-9357-296A7CB8A8DD}" srcOrd="0" destOrd="0" presId="urn:microsoft.com/office/officeart/2009/3/layout/HorizontalOrganizationChart"/>
    <dgm:cxn modelId="{6358E521-9EF7-428C-B01A-D219346C5625}" type="presParOf" srcId="{F91C056B-477A-4702-9A5F-DB85A10DD019}" destId="{106BB756-FF47-4C0A-BD4F-63BB133E7E87}" srcOrd="1" destOrd="0" presId="urn:microsoft.com/office/officeart/2009/3/layout/HorizontalOrganizationChart"/>
    <dgm:cxn modelId="{FA66C21E-3764-40DE-8713-82D7379AD265}" type="presParOf" srcId="{0D34A365-2D96-4B88-A877-0BC1483AA65D}" destId="{7DFE99DA-4093-4756-A47B-0A0CF2565C9F}" srcOrd="1" destOrd="0" presId="urn:microsoft.com/office/officeart/2009/3/layout/HorizontalOrganizationChart"/>
    <dgm:cxn modelId="{42AC8718-2A03-4FAF-9ADE-9344A09A91CD}" type="presParOf" srcId="{0D34A365-2D96-4B88-A877-0BC1483AA65D}" destId="{7AB298DF-478D-4E65-9B2A-51B4F73C0858}" srcOrd="2" destOrd="0" presId="urn:microsoft.com/office/officeart/2009/3/layout/HorizontalOrganizationChart"/>
    <dgm:cxn modelId="{FC72220A-9330-41E1-A5E8-91D35AA1CAF6}" type="presParOf" srcId="{9E36E990-3771-4B9A-A6DD-4F6AAB088393}" destId="{E896FABC-9A5C-4238-A19E-80D7E0562EAD}" srcOrd="6" destOrd="0" presId="urn:microsoft.com/office/officeart/2009/3/layout/HorizontalOrganizationChart"/>
    <dgm:cxn modelId="{031BA9B9-2A85-4EF0-9E00-84AB57113156}" type="presParOf" srcId="{9E36E990-3771-4B9A-A6DD-4F6AAB088393}" destId="{9AAD0291-F094-4BD1-A22D-909A33E6EA5F}" srcOrd="7" destOrd="0" presId="urn:microsoft.com/office/officeart/2009/3/layout/HorizontalOrganizationChart"/>
    <dgm:cxn modelId="{C0331098-DB7B-4A6D-99A9-832071529AF9}" type="presParOf" srcId="{9AAD0291-F094-4BD1-A22D-909A33E6EA5F}" destId="{4CCAF595-21C4-42E4-B897-0780D1ED1513}" srcOrd="0" destOrd="0" presId="urn:microsoft.com/office/officeart/2009/3/layout/HorizontalOrganizationChart"/>
    <dgm:cxn modelId="{5DD92A25-5AE7-4908-AE9D-CA63D9D3B277}" type="presParOf" srcId="{4CCAF595-21C4-42E4-B897-0780D1ED1513}" destId="{79E579D6-E277-4E39-ACC1-7C47D7354F44}" srcOrd="0" destOrd="0" presId="urn:microsoft.com/office/officeart/2009/3/layout/HorizontalOrganizationChart"/>
    <dgm:cxn modelId="{C0C33B40-7E03-4556-B7D7-2F75E352532E}" type="presParOf" srcId="{4CCAF595-21C4-42E4-B897-0780D1ED1513}" destId="{7F6B9792-FEFC-4133-804A-4C56B4464658}" srcOrd="1" destOrd="0" presId="urn:microsoft.com/office/officeart/2009/3/layout/HorizontalOrganizationChart"/>
    <dgm:cxn modelId="{AB9D1CA9-F02C-4E57-8DB1-CAF69BDA9679}" type="presParOf" srcId="{9AAD0291-F094-4BD1-A22D-909A33E6EA5F}" destId="{0EBCE108-69B2-4D7F-9CE2-6C24CA3B0C70}" srcOrd="1" destOrd="0" presId="urn:microsoft.com/office/officeart/2009/3/layout/HorizontalOrganizationChart"/>
    <dgm:cxn modelId="{8452AC56-90AB-4FF5-8654-4705B4211916}" type="presParOf" srcId="{9AAD0291-F094-4BD1-A22D-909A33E6EA5F}" destId="{BD8D2ED5-2915-470B-B956-374DB8739E6D}" srcOrd="2" destOrd="0" presId="urn:microsoft.com/office/officeart/2009/3/layout/HorizontalOrganizationChart"/>
    <dgm:cxn modelId="{B7B7F326-5862-4C6F-9FF8-B03C81E5E3F6}" type="presParOf" srcId="{9E36E990-3771-4B9A-A6DD-4F6AAB088393}" destId="{BE111D7C-7187-4091-B028-92CAB69DD318}" srcOrd="8" destOrd="0" presId="urn:microsoft.com/office/officeart/2009/3/layout/HorizontalOrganizationChart"/>
    <dgm:cxn modelId="{169E8EC3-0B00-4864-AC98-3EC2763E4218}" type="presParOf" srcId="{9E36E990-3771-4B9A-A6DD-4F6AAB088393}" destId="{3CF639BB-1B1C-460D-8333-69D6868CA84F}" srcOrd="9" destOrd="0" presId="urn:microsoft.com/office/officeart/2009/3/layout/HorizontalOrganizationChart"/>
    <dgm:cxn modelId="{A1FF07CF-9C5C-4EF7-BCF1-B14C1A12245B}" type="presParOf" srcId="{3CF639BB-1B1C-460D-8333-69D6868CA84F}" destId="{9EFF1666-6F4D-4046-AD04-345FDF26AF9D}" srcOrd="0" destOrd="0" presId="urn:microsoft.com/office/officeart/2009/3/layout/HorizontalOrganizationChart"/>
    <dgm:cxn modelId="{1891DA3A-2605-45F1-998C-0DF8C39FA2FA}" type="presParOf" srcId="{9EFF1666-6F4D-4046-AD04-345FDF26AF9D}" destId="{2416EC97-F0F7-4977-AEBF-21DDEB41CF2D}" srcOrd="0" destOrd="0" presId="urn:microsoft.com/office/officeart/2009/3/layout/HorizontalOrganizationChart"/>
    <dgm:cxn modelId="{8351ADBD-22F6-4DA3-BA02-B18712F01B15}" type="presParOf" srcId="{9EFF1666-6F4D-4046-AD04-345FDF26AF9D}" destId="{8416EEE7-6B6F-47DE-A62D-890C78699445}" srcOrd="1" destOrd="0" presId="urn:microsoft.com/office/officeart/2009/3/layout/HorizontalOrganizationChart"/>
    <dgm:cxn modelId="{CE5CD1A5-BCC7-4E16-8194-49A2A316AAEB}" type="presParOf" srcId="{3CF639BB-1B1C-460D-8333-69D6868CA84F}" destId="{DD7AA19B-5D2E-401C-96C4-137B32E0E768}" srcOrd="1" destOrd="0" presId="urn:microsoft.com/office/officeart/2009/3/layout/HorizontalOrganizationChart"/>
    <dgm:cxn modelId="{250D7D6D-287A-4572-86A5-A704BC93767A}" type="presParOf" srcId="{3CF639BB-1B1C-460D-8333-69D6868CA84F}" destId="{C28EACBA-12B2-4447-8C71-5200C49C1EF1}" srcOrd="2" destOrd="0" presId="urn:microsoft.com/office/officeart/2009/3/layout/HorizontalOrganizationChart"/>
    <dgm:cxn modelId="{12E2615B-31F1-4BAC-A231-DBA4AC179658}" type="presParOf" srcId="{381EDDD9-3152-40A3-A00E-3F8ACA4D2FE0}" destId="{7F8B6ADC-1CCC-43E6-B462-143F7B6B520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483410-E763-421C-8BDD-58F36C6AAB4B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EEBF7BC-E1B3-4F1B-817F-8A29C9EACF09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dirty="0"/>
            <a:t>Benchmark Problems</a:t>
          </a:r>
        </a:p>
      </dgm:t>
    </dgm:pt>
    <dgm:pt modelId="{5A47ED4A-06F3-4F7F-955F-1BDCE75D9DD7}" type="parTrans" cxnId="{3A8566FA-5FB0-4DA5-A6BF-A8FB038ADD19}">
      <dgm:prSet/>
      <dgm:spPr/>
      <dgm:t>
        <a:bodyPr/>
        <a:lstStyle/>
        <a:p>
          <a:endParaRPr lang="en-IN"/>
        </a:p>
      </dgm:t>
    </dgm:pt>
    <dgm:pt modelId="{C72B98BC-08A3-4163-9D4E-05870A8EA52A}" type="sibTrans" cxnId="{3A8566FA-5FB0-4DA5-A6BF-A8FB038ADD19}">
      <dgm:prSet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224BFA01-C291-4079-A2A1-5ACF40E24C2B}">
      <dgm:prSet phldrT="[Text]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r>
            <a:rPr lang="en-IN" dirty="0"/>
            <a:t>Various Turbulence Models</a:t>
          </a:r>
        </a:p>
      </dgm:t>
    </dgm:pt>
    <dgm:pt modelId="{C82AC6A2-A55C-4681-AFE3-765A9ABE9A27}" type="parTrans" cxnId="{1AF3A913-AF46-4EE8-898E-01667AB2FE8D}">
      <dgm:prSet/>
      <dgm:spPr/>
      <dgm:t>
        <a:bodyPr/>
        <a:lstStyle/>
        <a:p>
          <a:endParaRPr lang="en-IN"/>
        </a:p>
      </dgm:t>
    </dgm:pt>
    <dgm:pt modelId="{0CFCA8C0-C6D4-43BF-A7A6-D95058984B74}" type="sibTrans" cxnId="{1AF3A913-AF46-4EE8-898E-01667AB2FE8D}">
      <dgm:prSet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en-IN" dirty="0"/>
        </a:p>
      </dgm:t>
    </dgm:pt>
    <dgm:pt modelId="{908D9DB7-5F6F-4F9D-8A54-2997B0EECA4D}">
      <dgm:prSet phldrT="[Text]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dirty="0"/>
            <a:t>Post-simulation Analysis</a:t>
          </a:r>
        </a:p>
      </dgm:t>
    </dgm:pt>
    <dgm:pt modelId="{112F27E9-0D9E-4A46-B56A-3F3D7E24C91B}" type="parTrans" cxnId="{0401A843-EFD1-494E-800C-240204D1FB03}">
      <dgm:prSet/>
      <dgm:spPr/>
      <dgm:t>
        <a:bodyPr/>
        <a:lstStyle/>
        <a:p>
          <a:endParaRPr lang="en-IN"/>
        </a:p>
      </dgm:t>
    </dgm:pt>
    <dgm:pt modelId="{F596FA2D-62B1-4AEE-930D-DC95B18F052B}" type="sibTrans" cxnId="{0401A843-EFD1-494E-800C-240204D1FB03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D61053EA-A162-41C4-A408-EB371DBCE956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dirty="0"/>
            <a:t>Model Validation</a:t>
          </a:r>
        </a:p>
      </dgm:t>
    </dgm:pt>
    <dgm:pt modelId="{82617787-8CFA-460E-94DB-876EBA181717}" type="parTrans" cxnId="{0E12A6B5-BCC1-495B-9D62-A904DD2BCEB2}">
      <dgm:prSet/>
      <dgm:spPr/>
      <dgm:t>
        <a:bodyPr/>
        <a:lstStyle/>
        <a:p>
          <a:endParaRPr lang="en-IN"/>
        </a:p>
      </dgm:t>
    </dgm:pt>
    <dgm:pt modelId="{D8A6CF53-113E-4DDD-A785-60C36357F989}" type="sibTrans" cxnId="{0E12A6B5-BCC1-495B-9D62-A904DD2BCEB2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A177119A-28EF-4CA8-BB92-39009CFB1E17}">
      <dgm:prSet phldrT="[Text]"/>
      <dgm:spPr>
        <a:solidFill>
          <a:srgbClr val="00B0F0"/>
        </a:solidFill>
        <a:ln>
          <a:solidFill>
            <a:srgbClr val="0070C0"/>
          </a:solidFill>
        </a:ln>
      </dgm:spPr>
      <dgm:t>
        <a:bodyPr/>
        <a:lstStyle/>
        <a:p>
          <a:r>
            <a:rPr lang="en-IN" dirty="0"/>
            <a:t>Model Improvement</a:t>
          </a:r>
        </a:p>
      </dgm:t>
    </dgm:pt>
    <dgm:pt modelId="{18469F69-499E-45A9-B258-DE0AB56C4A81}" type="parTrans" cxnId="{692577CA-2C27-41F7-8BD3-98FB49C5E941}">
      <dgm:prSet/>
      <dgm:spPr/>
      <dgm:t>
        <a:bodyPr/>
        <a:lstStyle/>
        <a:p>
          <a:endParaRPr lang="en-IN"/>
        </a:p>
      </dgm:t>
    </dgm:pt>
    <dgm:pt modelId="{09FD59A3-AA60-4C8A-9E52-BB20ED55E5BF}" type="sibTrans" cxnId="{692577CA-2C27-41F7-8BD3-98FB49C5E941}">
      <dgm:prSet/>
      <dgm:spPr/>
      <dgm:t>
        <a:bodyPr/>
        <a:lstStyle/>
        <a:p>
          <a:endParaRPr lang="en-IN"/>
        </a:p>
      </dgm:t>
    </dgm:pt>
    <dgm:pt modelId="{9B5E45AD-27CF-4FE5-9202-55330383D51F}" type="pres">
      <dgm:prSet presAssocID="{85483410-E763-421C-8BDD-58F36C6AAB4B}" presName="diagram" presStyleCnt="0">
        <dgm:presLayoutVars>
          <dgm:dir/>
          <dgm:resizeHandles val="exact"/>
        </dgm:presLayoutVars>
      </dgm:prSet>
      <dgm:spPr/>
    </dgm:pt>
    <dgm:pt modelId="{39FD4C3A-7894-4131-BB04-9DA55138D6FB}" type="pres">
      <dgm:prSet presAssocID="{4EEBF7BC-E1B3-4F1B-817F-8A29C9EACF09}" presName="node" presStyleLbl="node1" presStyleIdx="0" presStyleCnt="5">
        <dgm:presLayoutVars>
          <dgm:bulletEnabled val="1"/>
        </dgm:presLayoutVars>
      </dgm:prSet>
      <dgm:spPr/>
    </dgm:pt>
    <dgm:pt modelId="{D5F46E68-6307-43CD-863D-AEE7C7132E06}" type="pres">
      <dgm:prSet presAssocID="{C72B98BC-08A3-4163-9D4E-05870A8EA52A}" presName="sibTrans" presStyleLbl="sibTrans2D1" presStyleIdx="0" presStyleCnt="4"/>
      <dgm:spPr/>
    </dgm:pt>
    <dgm:pt modelId="{2E7278EA-8EA9-4F0B-BAAC-8D752BE53D0A}" type="pres">
      <dgm:prSet presAssocID="{C72B98BC-08A3-4163-9D4E-05870A8EA52A}" presName="connectorText" presStyleLbl="sibTrans2D1" presStyleIdx="0" presStyleCnt="4"/>
      <dgm:spPr/>
    </dgm:pt>
    <dgm:pt modelId="{92819917-2430-49C3-9203-36AFC5F723E5}" type="pres">
      <dgm:prSet presAssocID="{224BFA01-C291-4079-A2A1-5ACF40E24C2B}" presName="node" presStyleLbl="node1" presStyleIdx="1" presStyleCnt="5">
        <dgm:presLayoutVars>
          <dgm:bulletEnabled val="1"/>
        </dgm:presLayoutVars>
      </dgm:prSet>
      <dgm:spPr/>
    </dgm:pt>
    <dgm:pt modelId="{A044F304-37A2-461D-BBD1-8FD6CF985EAC}" type="pres">
      <dgm:prSet presAssocID="{0CFCA8C0-C6D4-43BF-A7A6-D95058984B74}" presName="sibTrans" presStyleLbl="sibTrans2D1" presStyleIdx="1" presStyleCnt="4"/>
      <dgm:spPr/>
    </dgm:pt>
    <dgm:pt modelId="{15D54024-1129-48A7-9A90-B04BC2695BD7}" type="pres">
      <dgm:prSet presAssocID="{0CFCA8C0-C6D4-43BF-A7A6-D95058984B74}" presName="connectorText" presStyleLbl="sibTrans2D1" presStyleIdx="1" presStyleCnt="4"/>
      <dgm:spPr/>
    </dgm:pt>
    <dgm:pt modelId="{02C60048-EC8E-441B-AB4A-78C37FBBD403}" type="pres">
      <dgm:prSet presAssocID="{908D9DB7-5F6F-4F9D-8A54-2997B0EECA4D}" presName="node" presStyleLbl="node1" presStyleIdx="2" presStyleCnt="5">
        <dgm:presLayoutVars>
          <dgm:bulletEnabled val="1"/>
        </dgm:presLayoutVars>
      </dgm:prSet>
      <dgm:spPr/>
    </dgm:pt>
    <dgm:pt modelId="{49D157EB-F204-48F2-ADCE-1CFCF6C5B6BC}" type="pres">
      <dgm:prSet presAssocID="{F596FA2D-62B1-4AEE-930D-DC95B18F052B}" presName="sibTrans" presStyleLbl="sibTrans2D1" presStyleIdx="2" presStyleCnt="4"/>
      <dgm:spPr/>
    </dgm:pt>
    <dgm:pt modelId="{709333C7-116F-4561-BFEC-B80953212DDD}" type="pres">
      <dgm:prSet presAssocID="{F596FA2D-62B1-4AEE-930D-DC95B18F052B}" presName="connectorText" presStyleLbl="sibTrans2D1" presStyleIdx="2" presStyleCnt="4"/>
      <dgm:spPr/>
    </dgm:pt>
    <dgm:pt modelId="{8B191F53-4FE8-41F3-99C7-F4F1022E5598}" type="pres">
      <dgm:prSet presAssocID="{D61053EA-A162-41C4-A408-EB371DBCE956}" presName="node" presStyleLbl="node1" presStyleIdx="3" presStyleCnt="5">
        <dgm:presLayoutVars>
          <dgm:bulletEnabled val="1"/>
        </dgm:presLayoutVars>
      </dgm:prSet>
      <dgm:spPr/>
    </dgm:pt>
    <dgm:pt modelId="{A5ABF292-039C-4D61-AE93-4E4F1C33C034}" type="pres">
      <dgm:prSet presAssocID="{D8A6CF53-113E-4DDD-A785-60C36357F989}" presName="sibTrans" presStyleLbl="sibTrans2D1" presStyleIdx="3" presStyleCnt="4"/>
      <dgm:spPr/>
    </dgm:pt>
    <dgm:pt modelId="{C9148FEA-B3B1-4618-9469-8D587A28B0F8}" type="pres">
      <dgm:prSet presAssocID="{D8A6CF53-113E-4DDD-A785-60C36357F989}" presName="connectorText" presStyleLbl="sibTrans2D1" presStyleIdx="3" presStyleCnt="4"/>
      <dgm:spPr/>
    </dgm:pt>
    <dgm:pt modelId="{51C496F4-12DD-4CD2-8798-CE98EC696632}" type="pres">
      <dgm:prSet presAssocID="{A177119A-28EF-4CA8-BB92-39009CFB1E17}" presName="node" presStyleLbl="node1" presStyleIdx="4" presStyleCnt="5">
        <dgm:presLayoutVars>
          <dgm:bulletEnabled val="1"/>
        </dgm:presLayoutVars>
      </dgm:prSet>
      <dgm:spPr/>
    </dgm:pt>
  </dgm:ptLst>
  <dgm:cxnLst>
    <dgm:cxn modelId="{25561F0B-AEA8-4BE4-BC59-08ACDDDCEF25}" type="presOf" srcId="{C72B98BC-08A3-4163-9D4E-05870A8EA52A}" destId="{D5F46E68-6307-43CD-863D-AEE7C7132E06}" srcOrd="0" destOrd="0" presId="urn:microsoft.com/office/officeart/2005/8/layout/process5"/>
    <dgm:cxn modelId="{1AF3A913-AF46-4EE8-898E-01667AB2FE8D}" srcId="{85483410-E763-421C-8BDD-58F36C6AAB4B}" destId="{224BFA01-C291-4079-A2A1-5ACF40E24C2B}" srcOrd="1" destOrd="0" parTransId="{C82AC6A2-A55C-4681-AFE3-765A9ABE9A27}" sibTransId="{0CFCA8C0-C6D4-43BF-A7A6-D95058984B74}"/>
    <dgm:cxn modelId="{2F882F16-21DD-44B3-B2A7-298A680D4957}" type="presOf" srcId="{224BFA01-C291-4079-A2A1-5ACF40E24C2B}" destId="{92819917-2430-49C3-9203-36AFC5F723E5}" srcOrd="0" destOrd="0" presId="urn:microsoft.com/office/officeart/2005/8/layout/process5"/>
    <dgm:cxn modelId="{A5FD1E1C-82A1-4292-806F-CCA68F37853A}" type="presOf" srcId="{0CFCA8C0-C6D4-43BF-A7A6-D95058984B74}" destId="{A044F304-37A2-461D-BBD1-8FD6CF985EAC}" srcOrd="0" destOrd="0" presId="urn:microsoft.com/office/officeart/2005/8/layout/process5"/>
    <dgm:cxn modelId="{C264FB26-FD7E-41EA-B793-8929701C5943}" type="presOf" srcId="{C72B98BC-08A3-4163-9D4E-05870A8EA52A}" destId="{2E7278EA-8EA9-4F0B-BAAC-8D752BE53D0A}" srcOrd="1" destOrd="0" presId="urn:microsoft.com/office/officeart/2005/8/layout/process5"/>
    <dgm:cxn modelId="{0401A843-EFD1-494E-800C-240204D1FB03}" srcId="{85483410-E763-421C-8BDD-58F36C6AAB4B}" destId="{908D9DB7-5F6F-4F9D-8A54-2997B0EECA4D}" srcOrd="2" destOrd="0" parTransId="{112F27E9-0D9E-4A46-B56A-3F3D7E24C91B}" sibTransId="{F596FA2D-62B1-4AEE-930D-DC95B18F052B}"/>
    <dgm:cxn modelId="{4E1EF54A-FC25-4578-B1A3-60A346516907}" type="presOf" srcId="{F596FA2D-62B1-4AEE-930D-DC95B18F052B}" destId="{709333C7-116F-4561-BFEC-B80953212DDD}" srcOrd="1" destOrd="0" presId="urn:microsoft.com/office/officeart/2005/8/layout/process5"/>
    <dgm:cxn modelId="{DC51B393-6488-412D-BF5B-C76FC23CFA8E}" type="presOf" srcId="{908D9DB7-5F6F-4F9D-8A54-2997B0EECA4D}" destId="{02C60048-EC8E-441B-AB4A-78C37FBBD403}" srcOrd="0" destOrd="0" presId="urn:microsoft.com/office/officeart/2005/8/layout/process5"/>
    <dgm:cxn modelId="{4E46479B-BC18-4811-AFA6-9E04950D7978}" type="presOf" srcId="{4EEBF7BC-E1B3-4F1B-817F-8A29C9EACF09}" destId="{39FD4C3A-7894-4131-BB04-9DA55138D6FB}" srcOrd="0" destOrd="0" presId="urn:microsoft.com/office/officeart/2005/8/layout/process5"/>
    <dgm:cxn modelId="{02A1C0A1-E453-427E-B9F1-AA668113E6BF}" type="presOf" srcId="{D8A6CF53-113E-4DDD-A785-60C36357F989}" destId="{C9148FEA-B3B1-4618-9469-8D587A28B0F8}" srcOrd="1" destOrd="0" presId="urn:microsoft.com/office/officeart/2005/8/layout/process5"/>
    <dgm:cxn modelId="{1CB992A4-0CF8-45B4-832D-3F5DCDDB139C}" type="presOf" srcId="{F596FA2D-62B1-4AEE-930D-DC95B18F052B}" destId="{49D157EB-F204-48F2-ADCE-1CFCF6C5B6BC}" srcOrd="0" destOrd="0" presId="urn:microsoft.com/office/officeart/2005/8/layout/process5"/>
    <dgm:cxn modelId="{76AA19B2-B1FF-4125-9629-35D42ECA01D3}" type="presOf" srcId="{A177119A-28EF-4CA8-BB92-39009CFB1E17}" destId="{51C496F4-12DD-4CD2-8798-CE98EC696632}" srcOrd="0" destOrd="0" presId="urn:microsoft.com/office/officeart/2005/8/layout/process5"/>
    <dgm:cxn modelId="{C01F70B4-4D78-4DF7-BF88-BB45ADDD1632}" type="presOf" srcId="{0CFCA8C0-C6D4-43BF-A7A6-D95058984B74}" destId="{15D54024-1129-48A7-9A90-B04BC2695BD7}" srcOrd="1" destOrd="0" presId="urn:microsoft.com/office/officeart/2005/8/layout/process5"/>
    <dgm:cxn modelId="{0E12A6B5-BCC1-495B-9D62-A904DD2BCEB2}" srcId="{85483410-E763-421C-8BDD-58F36C6AAB4B}" destId="{D61053EA-A162-41C4-A408-EB371DBCE956}" srcOrd="3" destOrd="0" parTransId="{82617787-8CFA-460E-94DB-876EBA181717}" sibTransId="{D8A6CF53-113E-4DDD-A785-60C36357F989}"/>
    <dgm:cxn modelId="{692577CA-2C27-41F7-8BD3-98FB49C5E941}" srcId="{85483410-E763-421C-8BDD-58F36C6AAB4B}" destId="{A177119A-28EF-4CA8-BB92-39009CFB1E17}" srcOrd="4" destOrd="0" parTransId="{18469F69-499E-45A9-B258-DE0AB56C4A81}" sibTransId="{09FD59A3-AA60-4C8A-9E52-BB20ED55E5BF}"/>
    <dgm:cxn modelId="{DB187BD8-C080-49AF-9746-07AA56A494E5}" type="presOf" srcId="{D8A6CF53-113E-4DDD-A785-60C36357F989}" destId="{A5ABF292-039C-4D61-AE93-4E4F1C33C034}" srcOrd="0" destOrd="0" presId="urn:microsoft.com/office/officeart/2005/8/layout/process5"/>
    <dgm:cxn modelId="{41714FDC-6028-420F-8E12-0070623F44F3}" type="presOf" srcId="{85483410-E763-421C-8BDD-58F36C6AAB4B}" destId="{9B5E45AD-27CF-4FE5-9202-55330383D51F}" srcOrd="0" destOrd="0" presId="urn:microsoft.com/office/officeart/2005/8/layout/process5"/>
    <dgm:cxn modelId="{ADF715F4-3A8E-4E07-8B26-D29C18950117}" type="presOf" srcId="{D61053EA-A162-41C4-A408-EB371DBCE956}" destId="{8B191F53-4FE8-41F3-99C7-F4F1022E5598}" srcOrd="0" destOrd="0" presId="urn:microsoft.com/office/officeart/2005/8/layout/process5"/>
    <dgm:cxn modelId="{3A8566FA-5FB0-4DA5-A6BF-A8FB038ADD19}" srcId="{85483410-E763-421C-8BDD-58F36C6AAB4B}" destId="{4EEBF7BC-E1B3-4F1B-817F-8A29C9EACF09}" srcOrd="0" destOrd="0" parTransId="{5A47ED4A-06F3-4F7F-955F-1BDCE75D9DD7}" sibTransId="{C72B98BC-08A3-4163-9D4E-05870A8EA52A}"/>
    <dgm:cxn modelId="{94475FDF-6DFC-4962-90A0-61BA309CCA37}" type="presParOf" srcId="{9B5E45AD-27CF-4FE5-9202-55330383D51F}" destId="{39FD4C3A-7894-4131-BB04-9DA55138D6FB}" srcOrd="0" destOrd="0" presId="urn:microsoft.com/office/officeart/2005/8/layout/process5"/>
    <dgm:cxn modelId="{30B14CA6-CFE0-42B6-9FFB-B4E59A33E442}" type="presParOf" srcId="{9B5E45AD-27CF-4FE5-9202-55330383D51F}" destId="{D5F46E68-6307-43CD-863D-AEE7C7132E06}" srcOrd="1" destOrd="0" presId="urn:microsoft.com/office/officeart/2005/8/layout/process5"/>
    <dgm:cxn modelId="{9C2C25C4-A1A4-4B84-906B-25A7D3B2CCCD}" type="presParOf" srcId="{D5F46E68-6307-43CD-863D-AEE7C7132E06}" destId="{2E7278EA-8EA9-4F0B-BAAC-8D752BE53D0A}" srcOrd="0" destOrd="0" presId="urn:microsoft.com/office/officeart/2005/8/layout/process5"/>
    <dgm:cxn modelId="{E510FFA5-9477-4E63-9F2F-7B6DE5DFCD6F}" type="presParOf" srcId="{9B5E45AD-27CF-4FE5-9202-55330383D51F}" destId="{92819917-2430-49C3-9203-36AFC5F723E5}" srcOrd="2" destOrd="0" presId="urn:microsoft.com/office/officeart/2005/8/layout/process5"/>
    <dgm:cxn modelId="{7A066823-C407-4D90-8D4B-27659BE85931}" type="presParOf" srcId="{9B5E45AD-27CF-4FE5-9202-55330383D51F}" destId="{A044F304-37A2-461D-BBD1-8FD6CF985EAC}" srcOrd="3" destOrd="0" presId="urn:microsoft.com/office/officeart/2005/8/layout/process5"/>
    <dgm:cxn modelId="{B37FFEC0-8567-4D30-904B-4669BF8DB26C}" type="presParOf" srcId="{A044F304-37A2-461D-BBD1-8FD6CF985EAC}" destId="{15D54024-1129-48A7-9A90-B04BC2695BD7}" srcOrd="0" destOrd="0" presId="urn:microsoft.com/office/officeart/2005/8/layout/process5"/>
    <dgm:cxn modelId="{D3185B02-D32A-4194-AA0B-B1798A957761}" type="presParOf" srcId="{9B5E45AD-27CF-4FE5-9202-55330383D51F}" destId="{02C60048-EC8E-441B-AB4A-78C37FBBD403}" srcOrd="4" destOrd="0" presId="urn:microsoft.com/office/officeart/2005/8/layout/process5"/>
    <dgm:cxn modelId="{67E03EBB-C3B4-4867-B6DD-5963C5429252}" type="presParOf" srcId="{9B5E45AD-27CF-4FE5-9202-55330383D51F}" destId="{49D157EB-F204-48F2-ADCE-1CFCF6C5B6BC}" srcOrd="5" destOrd="0" presId="urn:microsoft.com/office/officeart/2005/8/layout/process5"/>
    <dgm:cxn modelId="{D275C8BA-9FF5-44C2-91CB-AE8FC2290D27}" type="presParOf" srcId="{49D157EB-F204-48F2-ADCE-1CFCF6C5B6BC}" destId="{709333C7-116F-4561-BFEC-B80953212DDD}" srcOrd="0" destOrd="0" presId="urn:microsoft.com/office/officeart/2005/8/layout/process5"/>
    <dgm:cxn modelId="{D16F0DDF-D4B2-476E-85B5-DCB946F80EF2}" type="presParOf" srcId="{9B5E45AD-27CF-4FE5-9202-55330383D51F}" destId="{8B191F53-4FE8-41F3-99C7-F4F1022E5598}" srcOrd="6" destOrd="0" presId="urn:microsoft.com/office/officeart/2005/8/layout/process5"/>
    <dgm:cxn modelId="{6BDD7130-1460-43A8-8611-5C5B2DD9AC8E}" type="presParOf" srcId="{9B5E45AD-27CF-4FE5-9202-55330383D51F}" destId="{A5ABF292-039C-4D61-AE93-4E4F1C33C034}" srcOrd="7" destOrd="0" presId="urn:microsoft.com/office/officeart/2005/8/layout/process5"/>
    <dgm:cxn modelId="{2BC0EA82-FEBB-43ED-BE46-B0A485BEBA9C}" type="presParOf" srcId="{A5ABF292-039C-4D61-AE93-4E4F1C33C034}" destId="{C9148FEA-B3B1-4618-9469-8D587A28B0F8}" srcOrd="0" destOrd="0" presId="urn:microsoft.com/office/officeart/2005/8/layout/process5"/>
    <dgm:cxn modelId="{4AEC0921-1D98-4951-A6C7-D7E0B8D0271D}" type="presParOf" srcId="{9B5E45AD-27CF-4FE5-9202-55330383D51F}" destId="{51C496F4-12DD-4CD2-8798-CE98EC69663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11D7C-7187-4091-B028-92CAB69DD318}">
      <dsp:nvSpPr>
        <dsp:cNvPr id="0" name=""/>
        <dsp:cNvSpPr/>
      </dsp:nvSpPr>
      <dsp:spPr>
        <a:xfrm>
          <a:off x="1958985" y="176151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1172960"/>
              </a:lnTo>
              <a:lnTo>
                <a:pt x="167241" y="117296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6FABC-9A5C-4238-A19E-80D7E0562EAD}">
      <dsp:nvSpPr>
        <dsp:cNvPr id="0" name=""/>
        <dsp:cNvSpPr/>
      </dsp:nvSpPr>
      <dsp:spPr>
        <a:xfrm>
          <a:off x="1958985" y="1761511"/>
          <a:ext cx="167241" cy="74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746429"/>
              </a:lnTo>
              <a:lnTo>
                <a:pt x="167241" y="746429"/>
              </a:lnTo>
            </a:path>
          </a:pathLst>
        </a:custGeom>
        <a:noFill/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5D286-C585-4C12-8E5B-E77FD804F6D2}">
      <dsp:nvSpPr>
        <dsp:cNvPr id="0" name=""/>
        <dsp:cNvSpPr/>
      </dsp:nvSpPr>
      <dsp:spPr>
        <a:xfrm>
          <a:off x="1958985" y="1761511"/>
          <a:ext cx="167241" cy="319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319898"/>
              </a:lnTo>
              <a:lnTo>
                <a:pt x="167241" y="319898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E0327-11D7-4C99-BC69-AFB1A7F6A24E}">
      <dsp:nvSpPr>
        <dsp:cNvPr id="0" name=""/>
        <dsp:cNvSpPr/>
      </dsp:nvSpPr>
      <dsp:spPr>
        <a:xfrm>
          <a:off x="3926222" y="1654878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213265"/>
              </a:lnTo>
              <a:lnTo>
                <a:pt x="167241" y="2132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2A73F-05E2-4DEF-8987-902C3147852E}">
      <dsp:nvSpPr>
        <dsp:cNvPr id="0" name=""/>
        <dsp:cNvSpPr/>
      </dsp:nvSpPr>
      <dsp:spPr>
        <a:xfrm>
          <a:off x="3926222" y="1441613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213265"/>
              </a:moveTo>
              <a:lnTo>
                <a:pt x="83620" y="213265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4442A-205D-4882-A7E1-84BAB4D663E6}">
      <dsp:nvSpPr>
        <dsp:cNvPr id="0" name=""/>
        <dsp:cNvSpPr/>
      </dsp:nvSpPr>
      <dsp:spPr>
        <a:xfrm>
          <a:off x="1958985" y="1654878"/>
          <a:ext cx="167241" cy="106632"/>
        </a:xfrm>
        <a:custGeom>
          <a:avLst/>
          <a:gdLst/>
          <a:ahLst/>
          <a:cxnLst/>
          <a:rect l="0" t="0" r="0" b="0"/>
          <a:pathLst>
            <a:path>
              <a:moveTo>
                <a:pt x="0" y="106632"/>
              </a:moveTo>
              <a:lnTo>
                <a:pt x="83620" y="106632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21062-94C9-496A-B00B-10DDB6A39A4C}">
      <dsp:nvSpPr>
        <dsp:cNvPr id="0" name=""/>
        <dsp:cNvSpPr/>
      </dsp:nvSpPr>
      <dsp:spPr>
        <a:xfrm>
          <a:off x="3926222" y="588551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426531"/>
              </a:lnTo>
              <a:lnTo>
                <a:pt x="167241" y="42653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ABB21-056B-4D9F-8348-1E34CBFD887B}">
      <dsp:nvSpPr>
        <dsp:cNvPr id="0" name=""/>
        <dsp:cNvSpPr/>
      </dsp:nvSpPr>
      <dsp:spPr>
        <a:xfrm>
          <a:off x="3926222" y="542831"/>
          <a:ext cx="167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7241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DB53D-32C7-4DA0-9900-D4456F4261DB}">
      <dsp:nvSpPr>
        <dsp:cNvPr id="0" name=""/>
        <dsp:cNvSpPr/>
      </dsp:nvSpPr>
      <dsp:spPr>
        <a:xfrm>
          <a:off x="3926222" y="162020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426531"/>
              </a:moveTo>
              <a:lnTo>
                <a:pt x="83620" y="426531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A1826-AB8B-474B-9370-C1D63D1FBF68}">
      <dsp:nvSpPr>
        <dsp:cNvPr id="0" name=""/>
        <dsp:cNvSpPr/>
      </dsp:nvSpPr>
      <dsp:spPr>
        <a:xfrm>
          <a:off x="1958985" y="58855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1172960"/>
              </a:moveTo>
              <a:lnTo>
                <a:pt x="83620" y="1172960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A6EE7-9829-419F-9B7F-5293FA76D2A4}">
      <dsp:nvSpPr>
        <dsp:cNvPr id="0" name=""/>
        <dsp:cNvSpPr/>
      </dsp:nvSpPr>
      <dsp:spPr>
        <a:xfrm>
          <a:off x="537331" y="1413164"/>
          <a:ext cx="1421653" cy="69669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Turbulence Models</a:t>
          </a:r>
        </a:p>
      </dsp:txBody>
      <dsp:txXfrm>
        <a:off x="537331" y="1413164"/>
        <a:ext cx="1421653" cy="696694"/>
      </dsp:txXfrm>
    </dsp:sp>
    <dsp:sp modelId="{1C7FDAB9-480E-4C21-9CEE-F77475D67B5F}">
      <dsp:nvSpPr>
        <dsp:cNvPr id="0" name=""/>
        <dsp:cNvSpPr/>
      </dsp:nvSpPr>
      <dsp:spPr>
        <a:xfrm>
          <a:off x="2126226" y="42754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Viscosity</a:t>
          </a:r>
        </a:p>
      </dsp:txBody>
      <dsp:txXfrm>
        <a:off x="2126226" y="427548"/>
        <a:ext cx="1799996" cy="322005"/>
      </dsp:txXfrm>
    </dsp:sp>
    <dsp:sp modelId="{0CC3BDCA-DCEA-437D-917F-F3111331D32D}">
      <dsp:nvSpPr>
        <dsp:cNvPr id="0" name=""/>
        <dsp:cNvSpPr/>
      </dsp:nvSpPr>
      <dsp:spPr>
        <a:xfrm>
          <a:off x="4093464" y="1017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Artificial </a:t>
          </a:r>
        </a:p>
      </dsp:txBody>
      <dsp:txXfrm>
        <a:off x="4093464" y="1017"/>
        <a:ext cx="2160000" cy="322005"/>
      </dsp:txXfrm>
    </dsp:sp>
    <dsp:sp modelId="{B43F36F5-9C6D-4646-B516-A86181E2170E}">
      <dsp:nvSpPr>
        <dsp:cNvPr id="0" name=""/>
        <dsp:cNvSpPr/>
      </dsp:nvSpPr>
      <dsp:spPr>
        <a:xfrm>
          <a:off x="4093464" y="427548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Stochastic</a:t>
          </a:r>
        </a:p>
      </dsp:txBody>
      <dsp:txXfrm>
        <a:off x="4093464" y="427548"/>
        <a:ext cx="2160000" cy="322005"/>
      </dsp:txXfrm>
    </dsp:sp>
    <dsp:sp modelId="{620EFA69-68A5-48FB-BB2F-8B5D7AF0ABB7}">
      <dsp:nvSpPr>
        <dsp:cNvPr id="0" name=""/>
        <dsp:cNvSpPr/>
      </dsp:nvSpPr>
      <dsp:spPr>
        <a:xfrm>
          <a:off x="4093464" y="854079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Standard Lagrangian</a:t>
          </a:r>
        </a:p>
      </dsp:txBody>
      <dsp:txXfrm>
        <a:off x="4093464" y="854079"/>
        <a:ext cx="2160000" cy="322005"/>
      </dsp:txXfrm>
    </dsp:sp>
    <dsp:sp modelId="{6BFEA712-57BB-42FC-A0AC-3BD7D145259D}">
      <dsp:nvSpPr>
        <dsp:cNvPr id="0" name=""/>
        <dsp:cNvSpPr/>
      </dsp:nvSpPr>
      <dsp:spPr>
        <a:xfrm>
          <a:off x="2126226" y="1493876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LES</a:t>
          </a:r>
        </a:p>
      </dsp:txBody>
      <dsp:txXfrm>
        <a:off x="2126226" y="1493876"/>
        <a:ext cx="1799996" cy="322005"/>
      </dsp:txXfrm>
    </dsp:sp>
    <dsp:sp modelId="{79E7A622-94A2-4F37-814A-F4254A645867}">
      <dsp:nvSpPr>
        <dsp:cNvPr id="0" name=""/>
        <dsp:cNvSpPr/>
      </dsp:nvSpPr>
      <dsp:spPr>
        <a:xfrm>
          <a:off x="4093464" y="1280610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Implicit P-Poisson</a:t>
          </a:r>
        </a:p>
      </dsp:txBody>
      <dsp:txXfrm>
        <a:off x="4093464" y="1280610"/>
        <a:ext cx="2160000" cy="322005"/>
      </dsp:txXfrm>
    </dsp:sp>
    <dsp:sp modelId="{FFCBE815-D628-4934-BECB-8C836B7A6017}">
      <dsp:nvSpPr>
        <dsp:cNvPr id="0" name=""/>
        <dsp:cNvSpPr/>
      </dsp:nvSpPr>
      <dsp:spPr>
        <a:xfrm>
          <a:off x="4093464" y="1707141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Explicit P-EOS</a:t>
          </a:r>
        </a:p>
      </dsp:txBody>
      <dsp:txXfrm>
        <a:off x="4093464" y="1707141"/>
        <a:ext cx="2160000" cy="322005"/>
      </dsp:txXfrm>
    </dsp:sp>
    <dsp:sp modelId="{4E424A26-AE94-4D81-9357-296A7CB8A8DD}">
      <dsp:nvSpPr>
        <dsp:cNvPr id="0" name=""/>
        <dsp:cNvSpPr/>
      </dsp:nvSpPr>
      <dsp:spPr>
        <a:xfrm>
          <a:off x="2126226" y="1920407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Lagrangian-LES</a:t>
          </a:r>
        </a:p>
      </dsp:txBody>
      <dsp:txXfrm>
        <a:off x="2126226" y="1920407"/>
        <a:ext cx="1799996" cy="322005"/>
      </dsp:txXfrm>
    </dsp:sp>
    <dsp:sp modelId="{79E579D6-E277-4E39-ACC1-7C47D7354F44}">
      <dsp:nvSpPr>
        <dsp:cNvPr id="0" name=""/>
        <dsp:cNvSpPr/>
      </dsp:nvSpPr>
      <dsp:spPr>
        <a:xfrm>
          <a:off x="2126226" y="234693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RANS</a:t>
          </a:r>
        </a:p>
      </dsp:txBody>
      <dsp:txXfrm>
        <a:off x="2126226" y="2346938"/>
        <a:ext cx="1799996" cy="322005"/>
      </dsp:txXfrm>
    </dsp:sp>
    <dsp:sp modelId="{2416EC97-F0F7-4977-AEBF-21DDEB41CF2D}">
      <dsp:nvSpPr>
        <dsp:cNvPr id="0" name=""/>
        <dsp:cNvSpPr/>
      </dsp:nvSpPr>
      <dsp:spPr>
        <a:xfrm>
          <a:off x="2126226" y="2773469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LANS</a:t>
          </a:r>
        </a:p>
      </dsp:txBody>
      <dsp:txXfrm>
        <a:off x="2126226" y="2773469"/>
        <a:ext cx="1799996" cy="322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D4C3A-7894-4131-BB04-9DA55138D6FB}">
      <dsp:nvSpPr>
        <dsp:cNvPr id="0" name=""/>
        <dsp:cNvSpPr/>
      </dsp:nvSpPr>
      <dsp:spPr>
        <a:xfrm>
          <a:off x="5100" y="350731"/>
          <a:ext cx="1524589" cy="91475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Benchmark Problems</a:t>
          </a:r>
        </a:p>
      </dsp:txBody>
      <dsp:txXfrm>
        <a:off x="31892" y="377523"/>
        <a:ext cx="1471005" cy="861169"/>
      </dsp:txXfrm>
    </dsp:sp>
    <dsp:sp modelId="{D5F46E68-6307-43CD-863D-AEE7C7132E06}">
      <dsp:nvSpPr>
        <dsp:cNvPr id="0" name=""/>
        <dsp:cNvSpPr/>
      </dsp:nvSpPr>
      <dsp:spPr>
        <a:xfrm>
          <a:off x="1663853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1663853" y="694679"/>
        <a:ext cx="226248" cy="226858"/>
      </dsp:txXfrm>
    </dsp:sp>
    <dsp:sp modelId="{92819917-2430-49C3-9203-36AFC5F723E5}">
      <dsp:nvSpPr>
        <dsp:cNvPr id="0" name=""/>
        <dsp:cNvSpPr/>
      </dsp:nvSpPr>
      <dsp:spPr>
        <a:xfrm>
          <a:off x="2139525" y="350731"/>
          <a:ext cx="1524589" cy="91475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Various Turbulence Models</a:t>
          </a:r>
        </a:p>
      </dsp:txBody>
      <dsp:txXfrm>
        <a:off x="2166317" y="377523"/>
        <a:ext cx="1471005" cy="861169"/>
      </dsp:txXfrm>
    </dsp:sp>
    <dsp:sp modelId="{A044F304-37A2-461D-BBD1-8FD6CF985EAC}">
      <dsp:nvSpPr>
        <dsp:cNvPr id="0" name=""/>
        <dsp:cNvSpPr/>
      </dsp:nvSpPr>
      <dsp:spPr>
        <a:xfrm>
          <a:off x="3798278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3798278" y="694679"/>
        <a:ext cx="226248" cy="226858"/>
      </dsp:txXfrm>
    </dsp:sp>
    <dsp:sp modelId="{02C60048-EC8E-441B-AB4A-78C37FBBD403}">
      <dsp:nvSpPr>
        <dsp:cNvPr id="0" name=""/>
        <dsp:cNvSpPr/>
      </dsp:nvSpPr>
      <dsp:spPr>
        <a:xfrm>
          <a:off x="4273950" y="350731"/>
          <a:ext cx="1524589" cy="914753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Post-simulation Analysis</a:t>
          </a:r>
        </a:p>
      </dsp:txBody>
      <dsp:txXfrm>
        <a:off x="4300742" y="377523"/>
        <a:ext cx="1471005" cy="861169"/>
      </dsp:txXfrm>
    </dsp:sp>
    <dsp:sp modelId="{49D157EB-F204-48F2-ADCE-1CFCF6C5B6BC}">
      <dsp:nvSpPr>
        <dsp:cNvPr id="0" name=""/>
        <dsp:cNvSpPr/>
      </dsp:nvSpPr>
      <dsp:spPr>
        <a:xfrm rot="5400000">
          <a:off x="4874638" y="1372206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-5400000">
        <a:off x="4922815" y="1399649"/>
        <a:ext cx="226858" cy="226248"/>
      </dsp:txXfrm>
    </dsp:sp>
    <dsp:sp modelId="{8B191F53-4FE8-41F3-99C7-F4F1022E5598}">
      <dsp:nvSpPr>
        <dsp:cNvPr id="0" name=""/>
        <dsp:cNvSpPr/>
      </dsp:nvSpPr>
      <dsp:spPr>
        <a:xfrm>
          <a:off x="4273950" y="1875320"/>
          <a:ext cx="1524589" cy="9147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Validation</a:t>
          </a:r>
        </a:p>
      </dsp:txBody>
      <dsp:txXfrm>
        <a:off x="4300742" y="1902112"/>
        <a:ext cx="1471005" cy="861169"/>
      </dsp:txXfrm>
    </dsp:sp>
    <dsp:sp modelId="{A5ABF292-039C-4D61-AE93-4E4F1C33C034}">
      <dsp:nvSpPr>
        <dsp:cNvPr id="0" name=""/>
        <dsp:cNvSpPr/>
      </dsp:nvSpPr>
      <dsp:spPr>
        <a:xfrm rot="10800000">
          <a:off x="3816573" y="2143648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10800000">
        <a:off x="3913537" y="2219268"/>
        <a:ext cx="226248" cy="226858"/>
      </dsp:txXfrm>
    </dsp:sp>
    <dsp:sp modelId="{51C496F4-12DD-4CD2-8798-CE98EC696632}">
      <dsp:nvSpPr>
        <dsp:cNvPr id="0" name=""/>
        <dsp:cNvSpPr/>
      </dsp:nvSpPr>
      <dsp:spPr>
        <a:xfrm>
          <a:off x="2139525" y="1875320"/>
          <a:ext cx="1524589" cy="914753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Improvement</a:t>
          </a:r>
        </a:p>
      </dsp:txBody>
      <dsp:txXfrm>
        <a:off x="2166317" y="1902112"/>
        <a:ext cx="1471005" cy="861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4DF95-CEC1-4283-9D2F-A63CA85962EA}" type="datetimeFigureOut">
              <a:rPr lang="en-IN" smtClean="0"/>
              <a:t>29-06-2023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78D5E-AF19-4606-9547-914425CB0E8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574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473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901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4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1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279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661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39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7433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51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827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0893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920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067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2346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728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800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a1d6e9913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a1d6e9913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605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534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67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43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856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624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27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032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190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>
                <a:sym typeface="Wingdings" panose="05000000000000000000" pitchFamily="2" charset="2"/>
              </a:rPr>
              <a:t>Model is modified to include wall effects, s.t., it is not over-dissipative inside laminar layer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256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999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795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536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fb92cc5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3fb92cc5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102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59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Vortices are often thought of as regions of high vorticity, but there is no universal threshold over which vorticity is to be considered high. Definitions requiring closed or </a:t>
            </a:r>
            <a:r>
              <a:rPr lang="en-US" dirty="0" err="1"/>
              <a:t>spiralling</a:t>
            </a:r>
            <a:r>
              <a:rPr lang="en-US" dirty="0"/>
              <a:t> streamlines for a vortex are also ambiguous, because streamline topology changes even under simple Galilean transformations such as constant speed translations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82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01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55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44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42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59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4"/>
            <a:ext cx="10830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48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07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34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34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29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79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8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93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00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40" name="Google Shape;4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00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854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9" r:id="rId6"/>
    <p:sldLayoutId id="2147483670" r:id="rId7"/>
    <p:sldLayoutId id="2147483671" r:id="rId8"/>
    <p:sldLayoutId id="2147483672" r:id="rId9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slide" Target="slide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8.png"/><Relationship Id="rId5" Type="http://schemas.openxmlformats.org/officeDocument/2006/relationships/image" Target="../media/image210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slide" Target="slide28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30.xml"/><Relationship Id="rId5" Type="http://schemas.openxmlformats.org/officeDocument/2006/relationships/image" Target="../media/image56.png"/><Relationship Id="rId10" Type="http://schemas.openxmlformats.org/officeDocument/2006/relationships/slide" Target="slide29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slide" Target="slide31.xml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9.xml"/><Relationship Id="rId7" Type="http://schemas.openxmlformats.org/officeDocument/2006/relationships/image" Target="../media/image10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6.png"/><Relationship Id="rId4" Type="http://schemas.openxmlformats.org/officeDocument/2006/relationships/tags" Target="../tags/tag10.xml"/><Relationship Id="rId9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34.png"/><Relationship Id="rId10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slide" Target="slide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4.png"/><Relationship Id="rId12" Type="http://schemas.openxmlformats.org/officeDocument/2006/relationships/slide" Target="slide14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42.png"/><Relationship Id="rId15" Type="http://schemas.openxmlformats.org/officeDocument/2006/relationships/image" Target="../media/image121.png"/><Relationship Id="rId10" Type="http://schemas.openxmlformats.org/officeDocument/2006/relationships/image" Target="../media/image11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tags" Target="../tags/tag15.xml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tags" Target="../tags/tag14.xml"/><Relationship Id="rId16" Type="http://schemas.openxmlformats.org/officeDocument/2006/relationships/image" Target="../media/image130.png"/><Relationship Id="rId1" Type="http://schemas.openxmlformats.org/officeDocument/2006/relationships/tags" Target="../tags/tag13.xml"/><Relationship Id="rId6" Type="http://schemas.openxmlformats.org/officeDocument/2006/relationships/image" Target="../media/image54.png"/><Relationship Id="rId11" Type="http://schemas.openxmlformats.org/officeDocument/2006/relationships/image" Target="../media/image126.png"/><Relationship Id="rId5" Type="http://schemas.openxmlformats.org/officeDocument/2006/relationships/notesSlide" Target="../notesSlides/notesSlide28.xml"/><Relationship Id="rId15" Type="http://schemas.openxmlformats.org/officeDocument/2006/relationships/slide" Target="slide16.xml"/><Relationship Id="rId10" Type="http://schemas.openxmlformats.org/officeDocument/2006/relationships/image" Target="../media/image1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54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slide" Target="slide16.xml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5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openxmlformats.org/officeDocument/2006/relationships/image" Target="../media/image139.png"/><Relationship Id="rId10" Type="http://schemas.openxmlformats.org/officeDocument/2006/relationships/slide" Target="slide18.xml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2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5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0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52.png"/><Relationship Id="rId4" Type="http://schemas.openxmlformats.org/officeDocument/2006/relationships/image" Target="../media/image13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.mp4"/><Relationship Id="rId7" Type="http://schemas.openxmlformats.org/officeDocument/2006/relationships/image" Target="../media/image14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49784" y="465567"/>
            <a:ext cx="10292400" cy="13132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en-IN" sz="3467" dirty="0"/>
              <a:t>Turbulence Modelling for</a:t>
            </a:r>
            <a:br>
              <a:rPr lang="en-IN" sz="3467" dirty="0"/>
            </a:br>
            <a:r>
              <a:rPr lang="en-IN" sz="3467" dirty="0"/>
              <a:t>Smoothed Particle Hydrodynamics</a:t>
            </a:r>
            <a:endParaRPr lang="en-US" sz="3467"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970600" y="4920001"/>
            <a:ext cx="10292400" cy="19376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2133" dirty="0"/>
              <a:t>Supervisor: Prof. Prabhu Ramachandran</a:t>
            </a:r>
            <a:endParaRPr sz="2133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endParaRPr sz="20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758993" y="3397233"/>
            <a:ext cx="2715600" cy="52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2000" dirty="0"/>
              <a:t>K T Prajwal Prathiksh</a:t>
            </a:r>
            <a:endParaRPr sz="1333" dirty="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4138800" y="4138533"/>
            <a:ext cx="3914400" cy="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1333" i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Dual Degree Project (Stage II) - Presentation</a:t>
            </a:r>
            <a:endParaRPr sz="1867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404"/>
    </mc:Choice>
    <mc:Fallback>
      <p:transition spd="slow" advTm="2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build="p"/>
      <p:bldP spid="62" grpId="0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1" cy="3409003"/>
            <a:chOff x="35797" y="1522440"/>
            <a:chExt cx="12033551" cy="34090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5" cy="3409003"/>
              <a:chOff x="7373072" y="1842490"/>
              <a:chExt cx="4198559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9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Run-time (in s) of the L-IPST-C scheme for various time-integrators </a:t>
                    </a:r>
                    <a14:m>
                      <m:oMath xmlns:m="http://schemas.openxmlformats.org/officeDocument/2006/math"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43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Order of integrator: Negligible on SOC &amp;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𝐶𝐹𝐿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More important factors for SOC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Re</m:t>
                    </m:r>
                  </m:oMath>
                </a14:m>
                <a:r>
                  <a:rPr lang="en-IN" dirty="0"/>
                  <a:t> increases: Scheme loses SOC</a:t>
                </a:r>
              </a:p>
              <a:p>
                <a:pPr marL="895335" lvl="1" indent="-285750"/>
                <a:r>
                  <a:rPr lang="en-IN" dirty="0"/>
                  <a:t>Run-times: </a:t>
                </a:r>
                <a:r>
                  <a:rPr lang="en-IN" dirty="0">
                    <a:solidFill>
                      <a:srgbClr val="0070C0"/>
                    </a:solidFill>
                  </a:rPr>
                  <a:t>PEC</a:t>
                </a:r>
                <a:r>
                  <a:rPr lang="en-IN" dirty="0"/>
                  <a:t> integrator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≈1.6×</m:t>
                    </m:r>
                  </m:oMath>
                </a14:m>
                <a:r>
                  <a:rPr lang="en-IN" dirty="0"/>
                  <a:t> faster than the slowest, while maintaining accuracy &amp; SOC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9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876413" cy="191830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86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Reinterpret SPH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Lagrangian quadrature technique for explicit LES</a:t>
                </a:r>
              </a:p>
              <a:p>
                <a:pPr marL="1562069" lvl="2" indent="-342900">
                  <a:buFont typeface="Wingdings" panose="05000000000000000000" pitchFamily="2" charset="2"/>
                  <a:buChar char="Ø"/>
                </a:pPr>
                <a:r>
                  <a:rPr lang="en-IN" dirty="0">
                    <a:sym typeface="Wingdings" panose="05000000000000000000" pitchFamily="2" charset="2"/>
                  </a:rPr>
                  <a:t>Kernel scale limits SPH’s physical resolution  Unsuitable DNS alternative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Compared multiple Smagorinsky models	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(standard,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, MCG-form)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3D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Smagorisnky models reduced averaged kinetic energy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Dissipation rates not predicted accurately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SPH can capture turbulence up to kernel scale </a:t>
                </a:r>
                <a:r>
                  <a:rPr lang="en-IN" i="1" dirty="0">
                    <a:sym typeface="Wingdings" panose="05000000000000000000" pitchFamily="2" charset="2"/>
                  </a:rPr>
                  <a:t>(high cost)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Explicit SGS models remove kinetic energy  Increases energy deficit of standard SPH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“SGS models in SPH framework only degrade the quality of the subsonic turbulent flow approximation”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  <a:blipFill>
                <a:blip r:embed="rId3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M. Okraschevski, N. Bürkle, R. Koch, and H.-J. Bauer, “Smoothed Particle Hydrodynamics Physically Reconsidered -- The Relation to Explicit Large Eddy Simulation and the Issue of Particle Duality,” 2022, [Online].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Rennehan, “Mixing matters,” Mon. Not. R. Astron. Soc., vol. 506, no. 2, pp. 2836–2852, 2021.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E8B8B6-DC12-E0DE-4F5C-C71E6D9C4754}"/>
              </a:ext>
            </a:extLst>
          </p:cNvPr>
          <p:cNvGrpSpPr/>
          <p:nvPr/>
        </p:nvGrpSpPr>
        <p:grpSpPr>
          <a:xfrm>
            <a:off x="7706010" y="917484"/>
            <a:ext cx="4322323" cy="5368817"/>
            <a:chOff x="7920433" y="866141"/>
            <a:chExt cx="4322323" cy="5368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02A88-34BE-A812-2652-1765DD5E671E}"/>
                </a:ext>
              </a:extLst>
            </p:cNvPr>
            <p:cNvSpPr txBox="1"/>
            <p:nvPr/>
          </p:nvSpPr>
          <p:spPr>
            <a:xfrm>
              <a:off x="7920433" y="5773293"/>
              <a:ext cx="4322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Density-weighted averaged kinetic energy (top), averaged dissipation rate (bottom)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Okraschevski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 et al)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C1440C4-EE28-7D43-1D6E-7FBF92832D7F}"/>
                </a:ext>
              </a:extLst>
            </p:cNvPr>
            <p:cNvGrpSpPr/>
            <p:nvPr/>
          </p:nvGrpSpPr>
          <p:grpSpPr>
            <a:xfrm>
              <a:off x="8272018" y="866141"/>
              <a:ext cx="3409727" cy="4934203"/>
              <a:chOff x="5764303" y="879426"/>
              <a:chExt cx="2687484" cy="47844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5019F78-9531-39F2-D73B-8705661D8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4303" y="3257518"/>
                <a:ext cx="2684956" cy="240638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499D394-141F-F0BA-5D84-07E301068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44314" y="879426"/>
                <a:ext cx="2607473" cy="2385744"/>
              </a:xfrm>
              <a:prstGeom prst="rect">
                <a:avLst/>
              </a:prstGeom>
            </p:spPr>
          </p:pic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DE4F9-221E-A242-7290-BEF1C001357F}"/>
              </a:ext>
            </a:extLst>
          </p:cNvPr>
          <p:cNvSpPr/>
          <p:nvPr/>
        </p:nvSpPr>
        <p:spPr>
          <a:xfrm>
            <a:off x="675409" y="3718081"/>
            <a:ext cx="6930736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9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SPH-LES scheme for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10221"/>
              <a:chOff x="7396704" y="1860349"/>
              <a:chExt cx="4151294" cy="36259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: No effect on the SOC or accuracy  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10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7967274" cy="201182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60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85000" lnSpcReduction="20000"/>
              </a:bodyPr>
              <a:lstStyle/>
              <a:p>
                <a:pPr marL="285750" indent="-285750"/>
                <a:r>
                  <a:rPr lang="en-IN" dirty="0"/>
                  <a:t>Lagrangian form of LES</a:t>
                </a:r>
                <a:r>
                  <a:rPr lang="en-IN" baseline="30000" dirty="0"/>
                  <a:t>[1,2]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Assumption: Weakly compressible flow</a:t>
                </a:r>
              </a:p>
              <a:p>
                <a:pPr marL="895335" lvl="1" indent="-285750"/>
                <a:r>
                  <a:rPr lang="en-IN" dirty="0"/>
                  <a:t>Lagrangian filter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(compact support, even) introduced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decomposed into independent spatial &amp; temporal components</a:t>
                </a:r>
              </a:p>
              <a:p>
                <a:pPr marL="895335" lvl="1" indent="-285750"/>
                <a:r>
                  <a:rPr lang="en-IN" dirty="0"/>
                  <a:t>Governing eqs. written using spatially filtered terms</a:t>
                </a:r>
              </a:p>
              <a:p>
                <a:pPr marL="1504919" lvl="2" indent="-285750"/>
                <a:r>
                  <a:rPr lang="en-IN" dirty="0"/>
                  <a:t>Temporal terms of higher order neglected</a:t>
                </a:r>
              </a:p>
              <a:p>
                <a:pPr marL="1504919" lvl="2" indent="-285750"/>
                <a:r>
                  <a:rPr lang="en-IN" dirty="0"/>
                  <a:t>Continuity eq. closed using Fick-like diffusion term</a:t>
                </a:r>
              </a:p>
              <a:p>
                <a:pPr marL="1504919" lvl="2" indent="-285750"/>
                <a:r>
                  <a:rPr lang="en-IN" dirty="0"/>
                  <a:t>MOM eq. closed using Yoshizawa-model for the stress tensor</a:t>
                </a:r>
              </a:p>
              <a:p>
                <a:pPr marL="1504919" lvl="2" indent="-285750"/>
                <a:r>
                  <a:rPr lang="en-IN" dirty="0"/>
                  <a:t>Considered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-SPH formulation</a:t>
                </a:r>
              </a:p>
              <a:p>
                <a:pPr marL="895335" lvl="1" indent="-285750"/>
                <a:r>
                  <a:rPr lang="en-IN" dirty="0"/>
                  <a:t>Simulated:</a:t>
                </a:r>
              </a:p>
              <a:p>
                <a:pPr marL="1504919" lvl="2" indent="-285750"/>
                <a:r>
                  <a:rPr lang="en-IN" dirty="0"/>
                  <a:t>2D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IN" sz="2000" b="0" dirty="0">
                  <a:solidFill>
                    <a:srgbClr val="616161"/>
                  </a:solidFill>
                  <a:effectLst/>
                  <a:ea typeface="Proxima Nova"/>
                  <a:cs typeface="Proxima Nova"/>
                </a:endParaRPr>
              </a:p>
              <a:p>
                <a:pPr marL="1504919" lvl="2" indent="-285750"/>
                <a:r>
                  <a:rPr lang="en-IN" dirty="0"/>
                  <a:t>3D homogenous turbulence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256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The model overcomes issues of spurious high-frequency noise &amp; onset of tensile instability (High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r>
                  <a:rPr lang="en-US" dirty="0"/>
                  <a:t> flows)</a:t>
                </a:r>
              </a:p>
              <a:p>
                <a:pPr marL="1504919" lvl="2" indent="-285750"/>
                <a:r>
                  <a:rPr lang="en-US" dirty="0"/>
                  <a:t>The energy spectra agrees well with theoretical decay rate</a:t>
                </a:r>
              </a:p>
              <a:p>
                <a:pPr marL="1504919" lvl="2" indent="-285750"/>
                <a:r>
                  <a:rPr lang="en-US" dirty="0"/>
                  <a:t>Wall functions need to be incorporated to deal with boundaries</a:t>
                </a:r>
              </a:p>
              <a:p>
                <a:pPr marL="1504919" lvl="2" indent="-285750"/>
                <a:r>
                  <a:rPr lang="en-US" dirty="0"/>
                  <a:t>Higher-order approach can significantly improve the </a:t>
                </a:r>
                <a:r>
                  <a:rPr lang="en-IN" dirty="0"/>
                  <a:t>performance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  <a:blipFill>
                <a:blip r:embed="rId5"/>
                <a:stretch>
                  <a:fillRect l="-253" t="-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6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56341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A. Di Mascio, M. Antuono, A. Colagrossi, and S. Marrone, “Smoothed particle hydrodynamics method from a large eddy simulation perspective,” Phys. Fluids, vol. 29, no. 3, 2017, doi: 10.1063/1.4978274.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Colagrossi, “Smoothed particle hydrodynamics method from a large eddy simulation perspective . Generalization to a quasi-Lagrangian model Smoothed particle hydrodynamics method from a large eddy simulation perspective . Generalization to a quasi-Lagrangian model,” vol. 015102, no. December 2020, 2021, doi: 10.1063/5.0034568.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C4ED2F-2143-89F2-AB86-8C2D8E3DD24F}"/>
              </a:ext>
            </a:extLst>
          </p:cNvPr>
          <p:cNvGrpSpPr/>
          <p:nvPr/>
        </p:nvGrpSpPr>
        <p:grpSpPr>
          <a:xfrm>
            <a:off x="7422973" y="1160026"/>
            <a:ext cx="4605360" cy="2730639"/>
            <a:chOff x="7422973" y="1160026"/>
            <a:chExt cx="4605360" cy="27306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57DB69-3655-9F7D-3FDF-220A67E74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44" t="4222" r="1918" b="2965"/>
            <a:stretch/>
          </p:blipFill>
          <p:spPr>
            <a:xfrm>
              <a:off x="7422973" y="1160026"/>
              <a:ext cx="4605360" cy="22689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/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b="1" dirty="0">
                      <a:solidFill>
                        <a:schemeClr val="tx1"/>
                      </a:solidFill>
                      <a:latin typeface="Proxima Nova"/>
                    </a:rPr>
                    <a:t>Fig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: Energy spectrum (left),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field (right)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.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(Rep: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Colagrossi2021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333" b="-9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335391-EBA9-5EBC-BFED-029413740D48}"/>
              </a:ext>
            </a:extLst>
          </p:cNvPr>
          <p:cNvGrpSpPr/>
          <p:nvPr/>
        </p:nvGrpSpPr>
        <p:grpSpPr>
          <a:xfrm>
            <a:off x="8003596" y="4090265"/>
            <a:ext cx="3899033" cy="1868800"/>
            <a:chOff x="8003596" y="4090265"/>
            <a:chExt cx="3899033" cy="1868800"/>
          </a:xfrm>
        </p:grpSpPr>
        <p:pic>
          <p:nvPicPr>
            <p:cNvPr id="18" name="Picture 1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27255CA5-1A9E-C65A-B2D3-6F40032E29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3596" y="4192741"/>
              <a:ext cx="1795657" cy="1664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0" name="Picture 19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 title="IguanaTex Bitmap Display">
              <a:extLst>
                <a:ext uri="{FF2B5EF4-FFF2-40B4-BE49-F238E27FC236}">
                  <a16:creationId xmlns:a16="http://schemas.microsoft.com/office/drawing/2014/main" id="{9A587AC8-966F-0D9B-87D1-EF00D1C0C0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0400" y="4090265"/>
              <a:ext cx="1992229" cy="1868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8C4F27-6B5A-5D00-61BE-1F0BF78215DA}"/>
              </a:ext>
            </a:extLst>
          </p:cNvPr>
          <p:cNvSpPr/>
          <p:nvPr/>
        </p:nvSpPr>
        <p:spPr>
          <a:xfrm>
            <a:off x="780288" y="4011168"/>
            <a:ext cx="6352032" cy="2045173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1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593666"/>
            <a:chOff x="35797" y="1522440"/>
            <a:chExt cx="12033550" cy="359366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576870"/>
              <a:chOff x="7396704" y="1860349"/>
              <a:chExt cx="4151294" cy="380312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6872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for various equations of state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6872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7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various time integrators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): Offers better OOC when used with </a:t>
                </a:r>
                <a:r>
                  <a:rPr lang="en-IN" dirty="0">
                    <a:hlinkClick r:id="rId10" action="ppaction://hlinksldjump"/>
                  </a:rPr>
                  <a:t>TaitEOS</a:t>
                </a:r>
                <a:r>
                  <a:rPr lang="en-IN" dirty="0"/>
                  <a:t> than the other combinations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𝑝𝑠𝑡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hlinkClick r:id="rId10" action="ppaction://hlinksldjump"/>
                      </a:rPr>
                      <m:t> </m:t>
                    </m:r>
                  </m:oMath>
                </a14:m>
                <a:r>
                  <a:rPr lang="en-IN" dirty="0"/>
                  <a:t>:</a:t>
                </a:r>
              </a:p>
              <a:p>
                <a:pPr marL="1504919" lvl="2" indent="-285750"/>
                <a:r>
                  <a:rPr lang="en-IN" dirty="0"/>
                  <a:t>Magnitude of error is least when PST is disabled</a:t>
                </a:r>
              </a:p>
              <a:p>
                <a:pPr marL="1504919" lvl="2" indent="-285750"/>
                <a:r>
                  <a:rPr lang="en-IN" dirty="0"/>
                  <a:t>OOC improves with PST as well as the nature of the velocity field</a:t>
                </a:r>
              </a:p>
              <a:p>
                <a:pPr marL="895335" lvl="1" indent="-285750"/>
                <a:r>
                  <a:rPr lang="en-IN" dirty="0"/>
                  <a:t>Integrator: RK2 offers the best OOC and is faster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1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5" y="4525790"/>
            <a:ext cx="9309981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6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20000"/>
              </a:bodyPr>
              <a:lstStyle/>
              <a:p>
                <a:pPr marL="285750" indent="-285750"/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Considered incompressible, unsteady RANS equations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  <a:endParaRPr lang="en-IN" dirty="0"/>
              </a:p>
              <a:p>
                <a:pPr marL="895335" lvl="1" indent="-285750"/>
                <a:r>
                  <a:rPr lang="en-US" dirty="0"/>
                  <a:t>Simulated:</a:t>
                </a:r>
              </a:p>
              <a:p>
                <a:pPr marL="1504919" lvl="2" indent="-285750"/>
                <a:r>
                  <a:rPr lang="en-US" dirty="0"/>
                  <a:t>2D wave breaking and overtopping of sloping wall</a:t>
                </a:r>
                <a:r>
                  <a:rPr lang="en-IN" sz="2000" baseline="30000" dirty="0"/>
                  <a:t>[1]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=6000</m:t>
                        </m:r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2D solitary wave propagating over a bottom-mounted barrier</a:t>
                </a:r>
                <a:r>
                  <a:rPr lang="en-IN" baseline="30000" dirty="0"/>
                  <a:t>[2]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≈1.3×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endParaRPr lang="en-US" dirty="0"/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Accurately tracks free-surfaces</a:t>
                </a:r>
                <a:endParaRPr lang="en-IN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en-US" dirty="0"/>
                  <a:t> coefficients (empirically derived from quasi-steady state) perform sub-optimally in transient flow</a:t>
                </a:r>
              </a:p>
              <a:p>
                <a:pPr marL="1504919" lvl="2" indent="-285750"/>
                <a:r>
                  <a:rPr lang="en-US" dirty="0"/>
                  <a:t>Model requires a sensitivity analysis for the turbulence model &amp; spatial </a:t>
                </a:r>
                <a:r>
                  <a:rPr lang="en-IN" dirty="0"/>
                  <a:t>resolution for improved performance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Underpredicts max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dirty="0"/>
                  <a:t> &amp; is sensitive to initial seeding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Effects of viscous dissipation &amp; numerical dissipation need to be balanced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  <a:blipFill>
                <a:blip r:embed="rId4"/>
                <a:stretch>
                  <a:fillRect l="-239" r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dirty="0"/>
          </a:p>
        </p:txBody>
      </p:sp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FE8D1AED-8F10-8177-D115-A926DAD973EC}"/>
              </a:ext>
            </a:extLst>
          </p:cNvPr>
          <p:cNvSpPr txBox="1"/>
          <p:nvPr/>
        </p:nvSpPr>
        <p:spPr>
          <a:xfrm>
            <a:off x="-1" y="6295877"/>
            <a:ext cx="1151208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Shao, “Incompressible SPH simulation of wave breaking and overtopping with turbulence modelling,” no. May 2005, pp. 597–621, 2006.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Wang and P. L. F. Liu, “An ISPH with k–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closure for simulating turbulence under solitary waves,” Coast. Eng., vol. 157, no. July 2019, p. 103657, 2020, doi: 10.1016/j.coastaleng.2020.103657.</a:t>
            </a:r>
          </a:p>
        </p:txBody>
      </p: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 title="IguanaTex Bitmap Display">
            <a:extLst>
              <a:ext uri="{FF2B5EF4-FFF2-40B4-BE49-F238E27FC236}">
                <a16:creationId xmlns:a16="http://schemas.microsoft.com/office/drawing/2014/main" id="{33A33078-0F91-AF0A-AA16-2E3DBD93C7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22" y="4265960"/>
            <a:ext cx="2995865" cy="21500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5232BC-9903-AA60-4AC9-74668486FB01}"/>
              </a:ext>
            </a:extLst>
          </p:cNvPr>
          <p:cNvGrpSpPr/>
          <p:nvPr/>
        </p:nvGrpSpPr>
        <p:grpSpPr>
          <a:xfrm>
            <a:off x="7748067" y="886651"/>
            <a:ext cx="4322323" cy="3281164"/>
            <a:chOff x="7748067" y="961299"/>
            <a:chExt cx="4322323" cy="3281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8E268C-8F69-4F20-8ABE-B588A62A2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126" y="961299"/>
              <a:ext cx="3896206" cy="3004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F2524-CC6C-F568-8AC3-4C13F78E4E38}"/>
                </a:ext>
              </a:extLst>
            </p:cNvPr>
            <p:cNvSpPr txBox="1"/>
            <p:nvPr/>
          </p:nvSpPr>
          <p:spPr>
            <a:xfrm>
              <a:off x="7748067" y="3965464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Water surface elevations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Shao et al)c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3A1E03-B53C-A051-9E07-86D43D0DC701}"/>
              </a:ext>
            </a:extLst>
          </p:cNvPr>
          <p:cNvSpPr/>
          <p:nvPr/>
        </p:nvSpPr>
        <p:spPr>
          <a:xfrm>
            <a:off x="798652" y="3594062"/>
            <a:ext cx="6949415" cy="237728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3299"/>
            <a:chOff x="35797" y="1522440"/>
            <a:chExt cx="12033550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1)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2)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for various equations of state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62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</a:t>
                </a:r>
                <a:r>
                  <a:rPr lang="en-IN" b="0" dirty="0">
                    <a:hlinkClick r:id="rId10" action="ppaction://hlinksldjump"/>
                  </a:rPr>
                  <a:t>discretisation</a:t>
                </a:r>
                <a:r>
                  <a:rPr lang="en-IN" b="0" dirty="0"/>
                  <a:t>:</a:t>
                </a:r>
              </a:p>
              <a:p>
                <a:pPr marL="1504919" lvl="2" indent="-285750"/>
                <a:r>
                  <a:rPr lang="en-IN" b="0" dirty="0"/>
                  <a:t>Variant with simplified transport equations is SOC</a:t>
                </a:r>
              </a:p>
              <a:p>
                <a:pPr marL="1504919" lvl="2" indent="-285750"/>
                <a:r>
                  <a:rPr lang="en-IN" dirty="0"/>
                  <a:t>Increased speed of sound </a:t>
                </a:r>
                <a:r>
                  <a:rPr lang="en-IN" dirty="0">
                    <a:sym typeface="Wingdings" panose="05000000000000000000" pitchFamily="2" charset="2"/>
                  </a:rPr>
                  <a:t> Improved accuracy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  <a:hlinkClick r:id="rId11" action="ppaction://hlinksldjump"/>
                  </a:rPr>
                  <a:t>EOS</a:t>
                </a:r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Negligible effect on SOC &amp; accuracy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TaitEOS better captures the velocity field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b="0" dirty="0"/>
              </a:p>
              <a:p>
                <a:pPr marL="895335" lvl="1" indent="-285750"/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2"/>
                <a:stretch>
                  <a:fillRect l="-188" t="-26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6146015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4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Lagrangian-averaged NS eqs. (LANS-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) Models</a:t>
                </a:r>
                <a:r>
                  <a:rPr lang="en-IN" baseline="30000" dirty="0"/>
                  <a:t>[1,2,3,4]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Lagrangian-averaging</a:t>
                </a:r>
                <a:r>
                  <a:rPr lang="en-IN" baseline="30000" dirty="0"/>
                  <a:t>[1]</a:t>
                </a:r>
                <a:r>
                  <a:rPr lang="en-IN" dirty="0"/>
                  <a:t>: Performed at the level of variational principle from which NS eqs. are derived</a:t>
                </a:r>
                <a:endParaRPr lang="en-IN" sz="2000" b="1" i="1" dirty="0">
                  <a:solidFill>
                    <a:srgbClr val="202729"/>
                  </a:solidFill>
                  <a:effectLst/>
                  <a:latin typeface="Cambria Math" panose="02040503050406030204" pitchFamily="18" charset="0"/>
                  <a:ea typeface="Proxima Nova"/>
                  <a:cs typeface="Proxima Nova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denotes scale of rapid fluctuations in the flow map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[2]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Initial models based on LANS-</a:t>
                </a:r>
                <a14:m>
                  <m:oMath xmlns:m="http://schemas.openxmlformats.org/officeDocument/2006/math">
                    <m:r>
                      <a:rPr lang="en-IN" sz="1800" b="1" i="1">
                        <a:solidFill>
                          <a:srgbClr val="202729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eqs.</a:t>
                </a:r>
              </a:p>
              <a:p>
                <a:pPr marL="1504919" lvl="2" indent="-285750"/>
                <a:r>
                  <a:rPr lang="en-IN" dirty="0"/>
                  <a:t>Particle transport </a:t>
                </a:r>
                <a:r>
                  <a:rPr lang="en-IN" dirty="0">
                    <a:sym typeface="Wingdings" panose="05000000000000000000" pitchFamily="2" charset="2"/>
                  </a:rPr>
                  <a:t> S</a:t>
                </a:r>
                <a:r>
                  <a:rPr lang="en-IN" dirty="0"/>
                  <a:t>moothed velocity</a:t>
                </a:r>
              </a:p>
              <a:p>
                <a:pPr marL="1504919" lvl="2" indent="-285750"/>
                <a:r>
                  <a:rPr lang="en-IN" dirty="0"/>
                  <a:t>MOM eq. solved iteratively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[3,4] </a:t>
                </a:r>
                <a:r>
                  <a:rPr lang="en-IN" dirty="0">
                    <a:sym typeface="Wingdings" panose="05000000000000000000" pitchFamily="2" charset="2"/>
                  </a:rPr>
                  <a:t> Improvement of 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</a:p>
              <a:p>
                <a:pPr marL="1504919" lvl="2" indent="-285750"/>
                <a:r>
                  <a:rPr lang="en-IN" dirty="0"/>
                  <a:t> Explicit MOM eq. with viscous term</a:t>
                </a:r>
              </a:p>
              <a:p>
                <a:pPr marL="895335" lvl="1" indent="-285750"/>
                <a:r>
                  <a:rPr lang="en-IN" dirty="0"/>
                  <a:t>Simulated 2D flow past a cylinder moving along a Lissajous curve</a:t>
                </a:r>
                <a:r>
                  <a:rPr lang="en-IN" baseline="30000" dirty="0"/>
                  <a:t>[4]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</m:t>
                        </m:r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Bounded </a:t>
                </a:r>
                <a:r>
                  <a:rPr lang="en-US" i="1" dirty="0"/>
                  <a:t>(no-slip) </a:t>
                </a:r>
                <a:r>
                  <a:rPr lang="en-US" dirty="0"/>
                  <a:t>flow implies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𝐯</m:t>
                    </m:r>
                    <m:r>
                      <a:rPr lang="en-IN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is neither periodic/isotropic  Author prefers correlation functions over energy spectrum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Satisfactory results for velocity correlation functions, energy spectrum &amp; mixing with half the particle resolution of DNS</a:t>
                </a:r>
              </a:p>
              <a:p>
                <a:pPr marL="1504919" lvl="2" indent="-285750"/>
                <a:r>
                  <a:rPr lang="en-US" dirty="0"/>
                  <a:t>Flows with larger Reynolds numbers &amp; other boundary conditions, such as free surfaces need to be studied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13434"/>
            <a:ext cx="115792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J. E. Marsden and S. Shkoller, “Global well-posedness for the Lagrangian averaged Navier-Stokes (LANS-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α)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equations on bounded domains,” Philos. Trans. R. Soc. A Math. Phys. Eng. Sci., vol. 359, no. 1784, pp. 1449–1468, 2001, doi: 10.1098/rsta.2001.0852.</a:t>
            </a:r>
          </a:p>
          <a:p>
            <a:r>
              <a:rPr lang="fr-F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 compressible turbulence,” vol. 852, pp. 843–852, Apr. 2002, doi: 10.1046/j.1365-8711.2002.05678.x.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J. J. Monaghan, “A turbulence model for smoothed particle hydrodynamics,” Eur. J. Mech. B/Fluids, vol. 30, no. 4, pp. 360–370, 2011, doi: 10.1016/j.euromechflu.2011.04.002.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[4] J. J. Monaghan, “SPH-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  <p:pic>
        <p:nvPicPr>
          <p:cNvPr id="5" name="Picture 4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 title="IguanaTex Bitmap Display">
            <a:extLst>
              <a:ext uri="{FF2B5EF4-FFF2-40B4-BE49-F238E27FC236}">
                <a16:creationId xmlns:a16="http://schemas.microsoft.com/office/drawing/2014/main" id="{430845E5-D14A-4457-0AF6-5DA5C05D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98" y="5096444"/>
            <a:ext cx="2740114" cy="5554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99D7F2-B28E-5719-B014-67057BB54934}"/>
              </a:ext>
            </a:extLst>
          </p:cNvPr>
          <p:cNvGrpSpPr/>
          <p:nvPr/>
        </p:nvGrpSpPr>
        <p:grpSpPr>
          <a:xfrm>
            <a:off x="7869677" y="1254448"/>
            <a:ext cx="4322323" cy="3319294"/>
            <a:chOff x="7848624" y="956854"/>
            <a:chExt cx="4322323" cy="33192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1B7F0E-B410-1563-A25A-21FA361C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3941" y="956854"/>
              <a:ext cx="4111690" cy="30011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2733C-ED15-95D8-6272-0D9906C88CC1}"/>
                </a:ext>
              </a:extLst>
            </p:cNvPr>
            <p:cNvSpPr txBox="1"/>
            <p:nvPr/>
          </p:nvSpPr>
          <p:spPr>
            <a:xfrm>
              <a:off x="7848624" y="3999149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Stirring of coloured particles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Monaghan2017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3255AA-D399-995D-9E59-9C7870E01459}"/>
              </a:ext>
            </a:extLst>
          </p:cNvPr>
          <p:cNvSpPr/>
          <p:nvPr/>
        </p:nvSpPr>
        <p:spPr>
          <a:xfrm>
            <a:off x="649925" y="4296742"/>
            <a:ext cx="7219752" cy="200499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9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09003"/>
            <a:chOff x="35797" y="1522440"/>
            <a:chExt cx="12033550" cy="34090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without and with gradient correction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888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392204"/>
              <a:chOff x="7396704" y="1860349"/>
              <a:chExt cx="4151294" cy="360677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:r>
                      <a:rPr lang="en-IN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for various values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31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:r>
                      <a:rPr lang="en-IN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for various </a:t>
                    </a:r>
                    <a:r>
                      <a:rPr lang="en-IN" sz="1200" dirty="0">
                        <a:latin typeface="Proxima Nova"/>
                      </a:rPr>
                      <a:t>equations of state</a:t>
                    </a:r>
                    <a:r>
                      <a:rPr lang="en-US" sz="1200" dirty="0">
                        <a:latin typeface="Proxima Nova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31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0" y="4560425"/>
                <a:ext cx="926382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285750"/>
                <a:r>
                  <a:rPr lang="en-IN" sz="1400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sz="1400" dirty="0"/>
                  <a:t>Gradient correction: 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  <a:hlinkClick r:id="rId10" action="ppaction://hlinksldjump"/>
                      </a:rPr>
                      <m:t>𝜖</m:t>
                    </m:r>
                  </m:oMath>
                </a14:m>
                <a:r>
                  <a:rPr lang="en-IN" sz="1400" dirty="0"/>
                  <a:t> : No effect on the SOC or accuracy of the scheme; Increased </a:t>
                </a:r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1400" dirty="0"/>
                  <a:t> </a:t>
                </a:r>
                <a:r>
                  <a:rPr lang="en-IN" sz="1400" dirty="0">
                    <a:sym typeface="Wingdings" panose="05000000000000000000" pitchFamily="2" charset="2"/>
                  </a:rPr>
                  <a:t> More diffused velocity field</a:t>
                </a:r>
              </a:p>
              <a:p>
                <a:pPr marL="895335" lvl="1" indent="-285750"/>
                <a:r>
                  <a:rPr lang="en-IN" sz="1400" dirty="0">
                    <a:sym typeface="Wingdings" panose="05000000000000000000" pitchFamily="2" charset="2"/>
                  </a:rPr>
                  <a:t>EOS: </a:t>
                </a:r>
                <a:r>
                  <a:rPr lang="en-IN" sz="1400" dirty="0"/>
                  <a:t>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𝑓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𝑝𝑠</m:t>
                        </m:r>
                        <m:r>
                          <a:rPr lang="ar-AE" sz="140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1400" dirty="0">
                    <a:sym typeface="Wingdings" panose="05000000000000000000" pitchFamily="2" charset="2"/>
                  </a:rPr>
                  <a:t> </a:t>
                </a:r>
                <a:r>
                  <a:rPr lang="en-IN" sz="1400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sz="1400" dirty="0">
                    <a:sym typeface="Wingdings" panose="05000000000000000000" pitchFamily="2" charset="2"/>
                  </a:rPr>
                  <a:t>Larger values  Reduced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/>
                  <a:t>error but no apparent effect on SOC</a:t>
                </a:r>
              </a:p>
              <a:p>
                <a:pPr marL="1504919" lvl="2" indent="-285750"/>
                <a:r>
                  <a:rPr lang="en-IN" sz="1400" dirty="0"/>
                  <a:t>Larger values/No PST </a:t>
                </a:r>
                <a:r>
                  <a:rPr lang="en-IN" sz="1400" dirty="0">
                    <a:sym typeface="Wingdings" panose="05000000000000000000" pitchFamily="2" charset="2"/>
                  </a:rPr>
                  <a:t> </a:t>
                </a:r>
                <a:r>
                  <a:rPr lang="en-IN" sz="1400" dirty="0"/>
                  <a:t>Clustering of particles; Domain is no longer uniform</a:t>
                </a:r>
                <a:endParaRPr lang="ar-AE" sz="1400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0" y="4560425"/>
                <a:ext cx="9263825" cy="2110539"/>
              </a:xfrm>
              <a:prstGeom prst="rect">
                <a:avLst/>
              </a:prstGeom>
              <a:blipFill>
                <a:blip r:embed="rId11"/>
                <a:stretch>
                  <a:fillRect l="-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7" y="4525790"/>
            <a:ext cx="8743742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3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- Taylor-Green Vortex Problem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4A1D9D7-F5DA-55B3-9997-E4EA7518C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3524431"/>
                  </p:ext>
                </p:extLst>
              </p:nvPr>
            </p:nvGraphicFramePr>
            <p:xfrm>
              <a:off x="160732" y="2267391"/>
              <a:ext cx="11857208" cy="4119688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40954">
                      <a:extLst>
                        <a:ext uri="{9D8B030D-6E8A-4147-A177-3AD203B41FA5}">
                          <a16:colId xmlns:a16="http://schemas.microsoft.com/office/drawing/2014/main" val="2591987243"/>
                        </a:ext>
                      </a:extLst>
                    </a:gridCol>
                    <a:gridCol w="3166452">
                      <a:extLst>
                        <a:ext uri="{9D8B030D-6E8A-4147-A177-3AD203B41FA5}">
                          <a16:colId xmlns:a16="http://schemas.microsoft.com/office/drawing/2014/main" val="542017181"/>
                        </a:ext>
                      </a:extLst>
                    </a:gridCol>
                    <a:gridCol w="1048563">
                      <a:extLst>
                        <a:ext uri="{9D8B030D-6E8A-4147-A177-3AD203B41FA5}">
                          <a16:colId xmlns:a16="http://schemas.microsoft.com/office/drawing/2014/main" val="764684609"/>
                        </a:ext>
                      </a:extLst>
                    </a:gridCol>
                    <a:gridCol w="975890">
                      <a:extLst>
                        <a:ext uri="{9D8B030D-6E8A-4147-A177-3AD203B41FA5}">
                          <a16:colId xmlns:a16="http://schemas.microsoft.com/office/drawing/2014/main" val="723197640"/>
                        </a:ext>
                      </a:extLst>
                    </a:gridCol>
                    <a:gridCol w="1058945">
                      <a:extLst>
                        <a:ext uri="{9D8B030D-6E8A-4147-A177-3AD203B41FA5}">
                          <a16:colId xmlns:a16="http://schemas.microsoft.com/office/drawing/2014/main" val="3975828819"/>
                        </a:ext>
                      </a:extLst>
                    </a:gridCol>
                    <a:gridCol w="529472">
                      <a:extLst>
                        <a:ext uri="{9D8B030D-6E8A-4147-A177-3AD203B41FA5}">
                          <a16:colId xmlns:a16="http://schemas.microsoft.com/office/drawing/2014/main" val="1948534913"/>
                        </a:ext>
                      </a:extLst>
                    </a:gridCol>
                    <a:gridCol w="1868726">
                      <a:extLst>
                        <a:ext uri="{9D8B030D-6E8A-4147-A177-3AD203B41FA5}">
                          <a16:colId xmlns:a16="http://schemas.microsoft.com/office/drawing/2014/main" val="1599232677"/>
                        </a:ext>
                      </a:extLst>
                    </a:gridCol>
                    <a:gridCol w="1968206">
                      <a:extLst>
                        <a:ext uri="{9D8B030D-6E8A-4147-A177-3AD203B41FA5}">
                          <a16:colId xmlns:a16="http://schemas.microsoft.com/office/drawing/2014/main" val="3316524211"/>
                        </a:ext>
                      </a:extLst>
                    </a:gridCol>
                  </a:tblGrid>
                  <a:tr h="6776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Turbulence Model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Scheme Name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PST Frequency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Equation of State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Integrator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CFL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Scheme-specific Parameters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effectLst/>
                              <a:latin typeface="Proxima Nova"/>
                            </a:rPr>
                            <a:t>Time Taken (s) 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(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𝑵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=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𝟐𝟎</m:t>
                              </m:r>
                              <m:sSup>
                                <m:sSupPr>
                                  <m:ctrlP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, 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𝑹𝒆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=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  <m:t>𝟓</m:t>
                                  </m:r>
                                </m:sup>
                              </m:sSup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)</m:t>
                              </m:r>
                            </m:oMath>
                          </a14:m>
                          <a:endParaRPr lang="en-US" sz="1400" b="1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436064113"/>
                      </a:ext>
                    </a:extLst>
                  </a:tr>
                  <a:tr h="1000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400" i="1" dirty="0">
                              <a:latin typeface="Proxima Nova"/>
                            </a:rPr>
                            <a:t>(Standard Lagrangian)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Proxima Nova"/>
                            </a:rPr>
                            <a:t>Lagrangian with iterative PST and coupled_c viscosity formulation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Proxima Nova"/>
                            </a:rPr>
                            <a:t>(</a:t>
                          </a:r>
                          <a:r>
                            <a:rPr lang="en-US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L-IPST-C</a:t>
                          </a:r>
                          <a:r>
                            <a:rPr lang="en-US" sz="1400" dirty="0">
                              <a:latin typeface="Proxima Nova"/>
                            </a:rPr>
                            <a:t>)</a:t>
                          </a:r>
                          <a:endParaRPr lang="en-IN" sz="1400" dirty="0">
                            <a:latin typeface="Proxima Nov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TaitEOS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PEC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b="1" dirty="0">
                              <a:effectLst/>
                              <a:latin typeface="Proxima Nova"/>
                            </a:rPr>
                            <a:t>---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5900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2282524393"/>
                      </a:ext>
                    </a:extLst>
                  </a:tr>
                  <a:tr h="6776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400" i="1" dirty="0">
                              <a:latin typeface="Proxima Nova"/>
                            </a:rPr>
                            <a:t>(Explicit P-EOS)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PEC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Viscous models=[SMAG, SMAG-MCG, SIGMA];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b="1" dirty="0">
                              <a:effectLst/>
                              <a:latin typeface="Proxima Nova"/>
                            </a:rPr>
                            <a:t>---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1284086368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Lagrangian-LES – based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-LES-SPH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RK2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1.5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No gradient correction;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8200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651025830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RANS – based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400" b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𝒌</m:t>
                              </m:r>
                              <m:r>
                                <a:rPr lang="en-IN" sz="1400" b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−</m:t>
                              </m:r>
                              <m:r>
                                <a:rPr lang="en-IN" sz="1400" b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 SPH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IN" sz="1300" b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PEC</a:t>
                          </a:r>
                          <a:endParaRPr lang="en-IN" sz="1300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Simplified </a:t>
                          </a:r>
                          <a14:m>
                            <m:oMath xmlns:m="http://schemas.openxmlformats.org/officeDocument/2006/math">
                              <m:r>
                                <a:rPr lang="en-IN" sz="1300" b="0" smtClean="0">
                                  <a:effectLst/>
                                  <a:latin typeface="Proxima Nova"/>
                                </a:rPr>
                                <m:t>𝑘</m:t>
                              </m:r>
                              <m:r>
                                <a:rPr lang="en-IN" sz="1300" b="0" smtClean="0">
                                  <a:effectLst/>
                                  <a:latin typeface="Proxima Nova"/>
                                </a:rPr>
                                <m:t>−</m:t>
                              </m:r>
                              <m:r>
                                <a:rPr lang="en-IN" sz="1300" b="0" smtClean="0">
                                  <a:effectLst/>
                                  <a:latin typeface="Proxima Nova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 transport equations;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6400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2081063618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LANS - based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1" dirty="0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𝛜</m:t>
                              </m:r>
                            </m:oMath>
                          </a14:m>
                          <a:endParaRPr lang="en-IN" sz="1400" b="1" dirty="0">
                            <a:solidFill>
                              <a:srgbClr val="0070C0"/>
                            </a:solidFill>
                            <a:latin typeface="Proxima Nov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PEC</a:t>
                          </a:r>
                          <a:endParaRPr lang="en-IN" sz="1300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effectLst/>
                              <a:latin typeface="Proxima Nova"/>
                            </a:rPr>
                            <a:t>No gradient correction;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300" b="0" smtClean="0">
                                  <a:effectLst/>
                                  <a:latin typeface="Proxima Nova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1300" dirty="0">
                              <a:effectLst/>
                              <a:latin typeface="Proxima Nova"/>
                            </a:rPr>
                            <a:t>=0.5;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3000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32521968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4A1D9D7-F5DA-55B3-9997-E4EA7518C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3524431"/>
                  </p:ext>
                </p:extLst>
              </p:nvPr>
            </p:nvGraphicFramePr>
            <p:xfrm>
              <a:off x="160732" y="2267391"/>
              <a:ext cx="11857208" cy="4119688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40954">
                      <a:extLst>
                        <a:ext uri="{9D8B030D-6E8A-4147-A177-3AD203B41FA5}">
                          <a16:colId xmlns:a16="http://schemas.microsoft.com/office/drawing/2014/main" val="2591987243"/>
                        </a:ext>
                      </a:extLst>
                    </a:gridCol>
                    <a:gridCol w="3166452">
                      <a:extLst>
                        <a:ext uri="{9D8B030D-6E8A-4147-A177-3AD203B41FA5}">
                          <a16:colId xmlns:a16="http://schemas.microsoft.com/office/drawing/2014/main" val="542017181"/>
                        </a:ext>
                      </a:extLst>
                    </a:gridCol>
                    <a:gridCol w="1048563">
                      <a:extLst>
                        <a:ext uri="{9D8B030D-6E8A-4147-A177-3AD203B41FA5}">
                          <a16:colId xmlns:a16="http://schemas.microsoft.com/office/drawing/2014/main" val="764684609"/>
                        </a:ext>
                      </a:extLst>
                    </a:gridCol>
                    <a:gridCol w="975890">
                      <a:extLst>
                        <a:ext uri="{9D8B030D-6E8A-4147-A177-3AD203B41FA5}">
                          <a16:colId xmlns:a16="http://schemas.microsoft.com/office/drawing/2014/main" val="723197640"/>
                        </a:ext>
                      </a:extLst>
                    </a:gridCol>
                    <a:gridCol w="1058945">
                      <a:extLst>
                        <a:ext uri="{9D8B030D-6E8A-4147-A177-3AD203B41FA5}">
                          <a16:colId xmlns:a16="http://schemas.microsoft.com/office/drawing/2014/main" val="3975828819"/>
                        </a:ext>
                      </a:extLst>
                    </a:gridCol>
                    <a:gridCol w="529472">
                      <a:extLst>
                        <a:ext uri="{9D8B030D-6E8A-4147-A177-3AD203B41FA5}">
                          <a16:colId xmlns:a16="http://schemas.microsoft.com/office/drawing/2014/main" val="1948534913"/>
                        </a:ext>
                      </a:extLst>
                    </a:gridCol>
                    <a:gridCol w="1868726">
                      <a:extLst>
                        <a:ext uri="{9D8B030D-6E8A-4147-A177-3AD203B41FA5}">
                          <a16:colId xmlns:a16="http://schemas.microsoft.com/office/drawing/2014/main" val="1599232677"/>
                        </a:ext>
                      </a:extLst>
                    </a:gridCol>
                    <a:gridCol w="1968206">
                      <a:extLst>
                        <a:ext uri="{9D8B030D-6E8A-4147-A177-3AD203B41FA5}">
                          <a16:colId xmlns:a16="http://schemas.microsoft.com/office/drawing/2014/main" val="3316524211"/>
                        </a:ext>
                      </a:extLst>
                    </a:gridCol>
                  </a:tblGrid>
                  <a:tr h="6776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Turbulence Model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Scheme Name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PST Frequency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Equation of State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Integrator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CFL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Scheme-specific Parameters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904" marR="41904" marT="20952" marB="20952" anchor="ctr">
                        <a:blipFill>
                          <a:blip r:embed="rId3"/>
                          <a:stretch>
                            <a:fillRect l="-502786" t="-901" r="-619" b="-511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6064113"/>
                      </a:ext>
                    </a:extLst>
                  </a:tr>
                  <a:tr h="1000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400" i="1" dirty="0">
                              <a:latin typeface="Proxima Nova"/>
                            </a:rPr>
                            <a:t>(Standard Lagrangian)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Proxima Nova"/>
                            </a:rPr>
                            <a:t>Lagrangian with iterative PST and coupled_c viscosity formulation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Proxima Nova"/>
                            </a:rPr>
                            <a:t>(</a:t>
                          </a:r>
                          <a:r>
                            <a:rPr lang="en-US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L-IPST-C</a:t>
                          </a:r>
                          <a:r>
                            <a:rPr lang="en-US" sz="1400" dirty="0">
                              <a:latin typeface="Proxima Nova"/>
                            </a:rPr>
                            <a:t>)</a:t>
                          </a:r>
                          <a:endParaRPr lang="en-IN" sz="1400" dirty="0">
                            <a:latin typeface="Proxima Nov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TaitEOS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PEC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b="1" dirty="0">
                              <a:effectLst/>
                              <a:latin typeface="Proxima Nova"/>
                            </a:rPr>
                            <a:t>---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5900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2282524393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400" i="1" dirty="0">
                              <a:latin typeface="Proxima Nova"/>
                            </a:rPr>
                            <a:t>(Explicit P-EOS)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PEC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Viscous models=[SMAG, SMAG-MCG, SIGMA];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b="1" dirty="0">
                              <a:effectLst/>
                              <a:latin typeface="Proxima Nova"/>
                            </a:rPr>
                            <a:t>---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1284086368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Lagrangian-LES – based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99" t="-422340" r="-236031" b="-2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RK2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1.5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No gradient correction;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8200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651025830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RANS – based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99" t="-527957" r="-236031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IN" sz="1300" b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PEC</a:t>
                          </a:r>
                          <a:endParaRPr lang="en-IN" sz="1300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904" marR="41904" marT="20952" marB="20952" anchor="ctr">
                        <a:blipFill>
                          <a:blip r:embed="rId3"/>
                          <a:stretch>
                            <a:fillRect l="-428990" t="-527957" r="-10586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6400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2081063618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LANS - based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99" t="-621277" r="-236031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PEC</a:t>
                          </a:r>
                          <a:endParaRPr lang="en-IN" sz="1300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904" marR="41904" marT="20952" marB="20952" anchor="ctr">
                        <a:blipFill>
                          <a:blip r:embed="rId3"/>
                          <a:stretch>
                            <a:fillRect l="-428990" t="-621277" r="-10586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3000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32521968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338;p37">
                <a:extLst>
                  <a:ext uri="{FF2B5EF4-FFF2-40B4-BE49-F238E27FC236}">
                    <a16:creationId xmlns:a16="http://schemas.microsoft.com/office/drawing/2014/main" id="{A7C80C81-0F9E-E9DD-9877-9EEA68C6D61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11857207" cy="1146155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Optimised SPH schemes documented</a:t>
                </a:r>
              </a:p>
              <a:p>
                <a:pPr marL="285750" indent="-285750"/>
                <a:r>
                  <a:rPr lang="en-IN" dirty="0"/>
                  <a:t>Long-time test-case</a:t>
                </a:r>
              </a:p>
              <a:p>
                <a:pPr marL="895335" lvl="1" indent="-285750"/>
                <a:r>
                  <a:rPr lang="en-IN" dirty="0"/>
                  <a:t>TGV problem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 ;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b="0" dirty="0"/>
              </a:p>
            </p:txBody>
          </p:sp>
        </mc:Choice>
        <mc:Fallback>
          <p:sp>
            <p:nvSpPr>
              <p:cNvPr id="2" name="Google Shape;338;p37">
                <a:extLst>
                  <a:ext uri="{FF2B5EF4-FFF2-40B4-BE49-F238E27FC236}">
                    <a16:creationId xmlns:a16="http://schemas.microsoft.com/office/drawing/2014/main" id="{A7C80C81-0F9E-E9DD-9877-9EEA68C6D61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11857207" cy="1146155"/>
              </a:xfrm>
              <a:prstGeom prst="rect">
                <a:avLst/>
              </a:prstGeom>
              <a:blipFill>
                <a:blip r:embed="rId4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7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7EB6B6-4651-4621-DF95-B5A07C142738}"/>
              </a:ext>
            </a:extLst>
          </p:cNvPr>
          <p:cNvSpPr/>
          <p:nvPr/>
        </p:nvSpPr>
        <p:spPr>
          <a:xfrm>
            <a:off x="7509749" y="2031995"/>
            <a:ext cx="4518590" cy="32323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7475EE-0ED6-EE39-EB18-A713D5D5469B}"/>
              </a:ext>
            </a:extLst>
          </p:cNvPr>
          <p:cNvSpPr/>
          <p:nvPr/>
        </p:nvSpPr>
        <p:spPr>
          <a:xfrm>
            <a:off x="160721" y="3498980"/>
            <a:ext cx="7135818" cy="2855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50502-FA6B-4E9E-75BE-03FD071BDD55}"/>
              </a:ext>
            </a:extLst>
          </p:cNvPr>
          <p:cNvSpPr/>
          <p:nvPr/>
        </p:nvSpPr>
        <p:spPr>
          <a:xfrm>
            <a:off x="160721" y="963200"/>
            <a:ext cx="7135818" cy="21625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Google Shape;338;p37">
            <a:extLst>
              <a:ext uri="{FF2B5EF4-FFF2-40B4-BE49-F238E27FC236}">
                <a16:creationId xmlns:a16="http://schemas.microsoft.com/office/drawing/2014/main" id="{579CA0CB-444B-3C69-8094-858000289B97}"/>
              </a:ext>
            </a:extLst>
          </p:cNvPr>
          <p:cNvSpPr txBox="1">
            <a:spLocks/>
          </p:cNvSpPr>
          <p:nvPr/>
        </p:nvSpPr>
        <p:spPr>
          <a:xfrm>
            <a:off x="7509754" y="963200"/>
            <a:ext cx="4518579" cy="5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Lagrangian Modelling –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No background mesh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Handles large deformations, complex boundary dynamics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Simplified model implementation</a:t>
            </a:r>
          </a:p>
          <a:p>
            <a:pPr marL="895335" lvl="1" indent="-285750">
              <a:lnSpc>
                <a:spcPct val="100000"/>
              </a:lnSpc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Highly &amp; efficiently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parallelizable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2" y="963200"/>
            <a:ext cx="7266435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Turbulent Flow</a:t>
            </a: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Characterization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High Reynolds number flows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Random spatial &amp; temporal velocity fluctuations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Rotational &amp; 3D velocity field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Large mixing capacity of the flow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Chaotic</a:t>
            </a:r>
            <a:r>
              <a:rPr lang="en-US" dirty="0">
                <a:solidFill>
                  <a:schemeClr val="tx1"/>
                </a:solidFill>
              </a:rPr>
              <a:t> nature of solutions</a:t>
            </a: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Modelling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Lacks analytical solutions except for simple cases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CFD simulations required for complex flows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Typical modelling techniques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Governing equations  Averaged or filtered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Closure problem  Fluctuating components modelled using mean flow properties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Stochastic methods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Models mostly based on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Eulerian framework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Introduction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8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2" grpId="0"/>
      <p:bldP spid="338" grpId="0" uiExpand="1" build="p"/>
      <p:bldP spid="3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110820" y="932124"/>
            <a:ext cx="11855710" cy="3423299"/>
            <a:chOff x="110820" y="1522440"/>
            <a:chExt cx="11855710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110820" y="1539236"/>
              <a:ext cx="3784166" cy="3392204"/>
              <a:chOff x="7475867" y="1860349"/>
              <a:chExt cx="3992969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75867" y="1860349"/>
                <a:ext cx="3992969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angular momentum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IN" sz="1200" dirty="0">
                        <a:latin typeface="Proxima Nova"/>
                      </a:rPr>
                      <a:t> </a:t>
                    </a:r>
                    <a:r>
                      <a:rPr lang="en-IN" sz="1200" i="1" dirty="0">
                        <a:latin typeface="Proxima Nova"/>
                      </a:rPr>
                      <a:t>(zoomed in)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147909" y="1539236"/>
              <a:ext cx="3786931" cy="3406503"/>
              <a:chOff x="7474407" y="1860349"/>
              <a:chExt cx="3995887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74407" y="1860349"/>
                <a:ext cx="3995887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linear momentum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IN" sz="1200" dirty="0">
                        <a:latin typeface="Proxima Nova"/>
                      </a:rPr>
                      <a:t> </a:t>
                    </a:r>
                    <a:r>
                      <a:rPr lang="en-IN" sz="1200" i="1" dirty="0">
                        <a:latin typeface="Proxima Nova"/>
                      </a:rPr>
                      <a:t>(zoomed in)</a:t>
                    </a: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193161" y="1522440"/>
              <a:ext cx="3773369" cy="3409003"/>
              <a:chOff x="7481562" y="1842490"/>
              <a:chExt cx="3981576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81562" y="1842490"/>
                <a:ext cx="3981576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linear momentum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i="1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77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b="0" dirty="0"/>
                  <a:t>No external forces </a:t>
                </a:r>
                <a:r>
                  <a:rPr lang="en-IN" b="0" dirty="0">
                    <a:sym typeface="Wingdings" panose="05000000000000000000" pitchFamily="2" charset="2"/>
                  </a:rPr>
                  <a:t> </a:t>
                </a:r>
                <a:r>
                  <a:rPr lang="en-IN" b="0" dirty="0"/>
                  <a:t>Angular &amp; linear momentum should be conserved </a:t>
                </a:r>
              </a:p>
              <a:p>
                <a:pPr marL="895335" lvl="1" indent="-285750"/>
                <a:r>
                  <a:rPr lang="en-IN" dirty="0"/>
                  <a:t>L-IPST-C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b="0" dirty="0"/>
                  <a:t>-LES-SPH :</a:t>
                </a:r>
              </a:p>
              <a:p>
                <a:pPr marL="1504919" lvl="2" indent="-285750"/>
                <a:r>
                  <a:rPr lang="en-IN" b="0" dirty="0"/>
                  <a:t>Oscillate about zero</a:t>
                </a:r>
              </a:p>
              <a:p>
                <a:pPr marL="1504919" lvl="2" indent="-285750"/>
                <a:r>
                  <a:rPr lang="en-IN" dirty="0"/>
                  <a:t>S</a:t>
                </a:r>
                <a:r>
                  <a:rPr lang="en-IN" b="0" dirty="0"/>
                  <a:t>tay bounded; Increased resolution </a:t>
                </a:r>
                <a:r>
                  <a:rPr lang="en-IN" b="0" dirty="0">
                    <a:sym typeface="Wingdings" panose="05000000000000000000" pitchFamily="2" charset="2"/>
                  </a:rPr>
                  <a:t> bounds decrease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: Almost perfectly conservative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:</a:t>
                </a:r>
              </a:p>
              <a:p>
                <a:pPr marL="1504919" lvl="2" indent="-285750"/>
                <a:r>
                  <a:rPr lang="en-IN" b="0" dirty="0"/>
                  <a:t>Arbitrary jumps in the momentum plots </a:t>
                </a:r>
                <a:r>
                  <a:rPr lang="en-IN" b="0" dirty="0">
                    <a:sym typeface="Wingdings" panose="05000000000000000000" pitchFamily="2" charset="2"/>
                  </a:rPr>
                  <a:t> Not conservative</a:t>
                </a:r>
                <a:endParaRPr lang="en-IN" b="0" dirty="0"/>
              </a:p>
              <a:p>
                <a:pPr marL="1504919" lvl="2" indent="-285750"/>
                <a:r>
                  <a:rPr lang="en-IN" dirty="0"/>
                  <a:t>Increased resolution </a:t>
                </a:r>
                <a:r>
                  <a:rPr lang="en-IN" dirty="0">
                    <a:sym typeface="Wingdings" panose="05000000000000000000" pitchFamily="2" charset="2"/>
                  </a:rPr>
                  <a:t> No convergence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9"/>
                <a:stretch>
                  <a:fillRect l="-188" t="-8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6582433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58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201278" y="948920"/>
            <a:ext cx="11765252" cy="3406503"/>
            <a:chOff x="201278" y="1539236"/>
            <a:chExt cx="11765252" cy="34065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201278" y="1539236"/>
              <a:ext cx="3603250" cy="3392204"/>
              <a:chOff x="7571316" y="1860349"/>
              <a:chExt cx="3802070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71316" y="1860349"/>
                <a:ext cx="3802070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kinetic energy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i="1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147909" y="1580598"/>
              <a:ext cx="3786931" cy="3365141"/>
              <a:chOff x="7474407" y="1904327"/>
              <a:chExt cx="3995887" cy="357800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74407" y="1904327"/>
                <a:ext cx="3995887" cy="304934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kinetic energy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IN" sz="1200" dirty="0">
                        <a:latin typeface="Proxima Nova"/>
                      </a:rPr>
                      <a:t> </a:t>
                    </a:r>
                    <a:r>
                      <a:rPr lang="en-IN" sz="1200" i="1" dirty="0">
                        <a:latin typeface="Proxima Nova"/>
                      </a:rPr>
                      <a:t>(zoomed in)</a:t>
                    </a: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78"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193161" y="1567334"/>
              <a:ext cx="3773369" cy="3364109"/>
              <a:chOff x="7481562" y="1890224"/>
              <a:chExt cx="3981576" cy="357690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81562" y="1890224"/>
                <a:ext cx="3981576" cy="307755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velocity decay for various schemes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𝑅𝑒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I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d>
                      </m:oMath>
                    </a14:m>
                    <a:r>
                      <a:rPr lang="en-IN" sz="1200" i="1" dirty="0">
                        <a:latin typeface="Proxima Nova"/>
                      </a:rPr>
                      <a:t> (zoomed in)</a:t>
                    </a: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L-IPST-C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b="0" dirty="0"/>
                  <a:t>-LES-SPH :</a:t>
                </a:r>
              </a:p>
              <a:p>
                <a:pPr marL="1504919" lvl="2" indent="-285750"/>
                <a:r>
                  <a:rPr lang="en-IN" dirty="0"/>
                  <a:t>Track exact solution accurately</a:t>
                </a:r>
              </a:p>
              <a:p>
                <a:pPr marL="1504919" lvl="2" indent="-285750"/>
                <a:r>
                  <a:rPr lang="en-IN" b="0" dirty="0"/>
                  <a:t>Increased resolution </a:t>
                </a:r>
                <a:r>
                  <a:rPr lang="en-IN" b="0" dirty="0">
                    <a:sym typeface="Wingdings" panose="05000000000000000000" pitchFamily="2" charset="2"/>
                  </a:rPr>
                  <a:t> Increased accuracy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: Dissipates all </a:t>
                </a:r>
                <a:r>
                  <a:rPr lang="en-IN" dirty="0"/>
                  <a:t>the </a:t>
                </a:r>
                <a:r>
                  <a:rPr lang="en-IN" b="0" dirty="0"/>
                  <a:t>energy </a:t>
                </a:r>
                <a:r>
                  <a:rPr lang="en-IN" b="0" dirty="0">
                    <a:sym typeface="Wingdings" panose="05000000000000000000" pitchFamily="2" charset="2"/>
                  </a:rPr>
                  <a:t> Non-physical solution</a:t>
                </a:r>
                <a:endParaRPr lang="en-IN" b="0" dirty="0"/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: Adds energy to the system </a:t>
                </a:r>
                <a:r>
                  <a:rPr lang="en-IN" b="0" dirty="0">
                    <a:sym typeface="Wingdings" panose="05000000000000000000" pitchFamily="2" charset="2"/>
                  </a:rPr>
                  <a:t> System diverges</a:t>
                </a:r>
                <a:endParaRPr lang="en-IN" b="0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  <a:blipFill>
                <a:blip r:embed="rId9"/>
                <a:stretch>
                  <a:fillRect l="-1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7" y="4525790"/>
            <a:ext cx="7441064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51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201278" y="968929"/>
            <a:ext cx="3603250" cy="3372196"/>
            <a:chOff x="7571316" y="1881623"/>
            <a:chExt cx="3802070" cy="35855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71316" y="1881623"/>
              <a:ext cx="3802070" cy="309475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/>
                <p:nvPr/>
              </p:nvSpPr>
              <p:spPr>
                <a:xfrm>
                  <a:off x="7664175" y="4976258"/>
                  <a:ext cx="3616351" cy="490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 algn="ctr"/>
                  <a:r>
                    <a:rPr lang="en-IN" sz="1200" b="1" dirty="0">
                      <a:latin typeface="Proxima Nova"/>
                    </a:rPr>
                    <a:t>Fig: </a:t>
                  </a:r>
                  <a:r>
                    <a:rPr lang="en-US" sz="1200" dirty="0">
                      <a:latin typeface="Proxima Nova"/>
                    </a:rPr>
                    <a:t>Evolution of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Proxima Nova"/>
                    </a:rPr>
                    <a:t> error for various schemes </a:t>
                  </a:r>
                  <a14:m>
                    <m:oMath xmlns:m="http://schemas.openxmlformats.org/officeDocument/2006/math">
                      <m:r>
                        <a:rPr lang="en-IN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200" i="1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I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IN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1200" i="1" dirty="0">
                    <a:latin typeface="Proxima Nova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175" y="4976258"/>
                  <a:ext cx="3616351" cy="490867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12B37-1D2E-A3C7-3792-A44FE8D8A3E0}"/>
                  </a:ext>
                </a:extLst>
              </p:cNvPr>
              <p:cNvSpPr txBox="1"/>
              <p:nvPr/>
            </p:nvSpPr>
            <p:spPr>
              <a:xfrm>
                <a:off x="4327754" y="3879459"/>
                <a:ext cx="3427242" cy="648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Velocity magnitude field </a:t>
                </a:r>
                <a:r>
                  <a:rPr lang="en-US" sz="1200" i="1" dirty="0">
                    <a:latin typeface="Proxima Nova"/>
                  </a:rPr>
                  <a:t>(arrows represent the velocity vector)</a:t>
                </a:r>
                <a:r>
                  <a:rPr lang="en-US" sz="1200" dirty="0">
                    <a:latin typeface="Proxima Nova"/>
                  </a:rPr>
                  <a:t> for various schemes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200" i="1" dirty="0">
                  <a:latin typeface="Proxima Nova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12B37-1D2E-A3C7-3792-A44FE8D8A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754" y="3879459"/>
                <a:ext cx="3427242" cy="648447"/>
              </a:xfrm>
              <a:prstGeom prst="rect">
                <a:avLst/>
              </a:prstGeom>
              <a:blipFill>
                <a:blip r:embed="rId5"/>
                <a:stretch>
                  <a:fillRect r="-890" b="-37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03B5D7-479E-C03F-FDF8-8C18CC328CAB}"/>
                  </a:ext>
                </a:extLst>
              </p:cNvPr>
              <p:cNvSpPr txBox="1"/>
              <p:nvPr/>
            </p:nvSpPr>
            <p:spPr>
              <a:xfrm>
                <a:off x="8366225" y="3852844"/>
                <a:ext cx="3427243" cy="648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Vorticity magnitude field </a:t>
                </a:r>
                <a:r>
                  <a:rPr lang="en-US" sz="1200" i="1" dirty="0">
                    <a:latin typeface="Proxima Nova"/>
                  </a:rPr>
                  <a:t>(arrows represent the velocity vector)</a:t>
                </a:r>
                <a:r>
                  <a:rPr lang="en-US" sz="1200" dirty="0">
                    <a:latin typeface="Proxima Nova"/>
                  </a:rPr>
                  <a:t> for various schemes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200" i="1" dirty="0">
                  <a:latin typeface="Proxima Nova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03B5D7-479E-C03F-FDF8-8C18CC328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225" y="3852844"/>
                <a:ext cx="3427243" cy="648447"/>
              </a:xfrm>
              <a:prstGeom prst="rect">
                <a:avLst/>
              </a:prstGeom>
              <a:blipFill>
                <a:blip r:embed="rId6"/>
                <a:stretch>
                  <a:fillRect r="-1066" b="-47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77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L-IPST-C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b="0" dirty="0"/>
                  <a:t>-LES-SPH :</a:t>
                </a:r>
              </a:p>
              <a:p>
                <a:pPr marL="1504919" lvl="2" indent="-285750"/>
                <a:r>
                  <a:rPr lang="en-IN" dirty="0"/>
                  <a:t>Have relatively the least amount of error</a:t>
                </a:r>
              </a:p>
              <a:p>
                <a:pPr marL="1504919" lvl="2" indent="-285750"/>
                <a:r>
                  <a:rPr lang="en-IN" dirty="0"/>
                  <a:t>Capture both the velocity and vorticity field accurately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: Drains all the energy from the system; No structure in the flow field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:</a:t>
                </a:r>
              </a:p>
              <a:p>
                <a:pPr marL="1504919" lvl="2" indent="-285750"/>
                <a:r>
                  <a:rPr lang="en-IN" dirty="0"/>
                  <a:t>High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b="0" dirty="0"/>
                  <a:t> error</a:t>
                </a:r>
              </a:p>
              <a:p>
                <a:pPr marL="1504919" lvl="2" indent="-285750"/>
                <a:r>
                  <a:rPr lang="en-IN" dirty="0"/>
                  <a:t>TGV structures present in the flow field, albeit with the magnitude blown-up</a:t>
                </a:r>
              </a:p>
              <a:p>
                <a:pPr marL="1504919" lvl="2" indent="-285750"/>
                <a:r>
                  <a:rPr lang="en-IN" dirty="0"/>
                  <a:t>Addition of a dissipative mechanism </a:t>
                </a:r>
                <a:r>
                  <a:rPr lang="en-IN" dirty="0">
                    <a:sym typeface="Wingdings" panose="05000000000000000000" pitchFamily="2" charset="2"/>
                  </a:rPr>
                  <a:t> Might improve performance</a:t>
                </a:r>
                <a:r>
                  <a:rPr lang="en-IN" dirty="0"/>
                  <a:t> </a:t>
                </a:r>
                <a:endParaRPr lang="en-IN" b="0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  <a:blipFill>
                <a:blip r:embed="rId7"/>
                <a:stretch>
                  <a:fillRect l="-170" t="-8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7798169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59CF8-BAE0-9875-D767-D9B98ABCD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0234" y="950400"/>
            <a:ext cx="3448597" cy="28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8BF7B-A577-8563-02D6-46C0B44BF8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6225" y="950400"/>
            <a:ext cx="3416093" cy="28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257579" y="968929"/>
            <a:ext cx="3490647" cy="3372196"/>
            <a:chOff x="7630724" y="1881623"/>
            <a:chExt cx="3683254" cy="35855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30724" y="1881623"/>
              <a:ext cx="3683254" cy="309475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/>
                <p:nvPr/>
              </p:nvSpPr>
              <p:spPr>
                <a:xfrm>
                  <a:off x="7664175" y="4976258"/>
                  <a:ext cx="3616351" cy="490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 algn="ctr"/>
                  <a:r>
                    <a:rPr lang="en-IN" sz="1200" b="1" dirty="0">
                      <a:latin typeface="Proxima Nova"/>
                    </a:rPr>
                    <a:t>Fig: </a:t>
                  </a:r>
                  <a:r>
                    <a:rPr lang="en-US" sz="1200" dirty="0">
                      <a:latin typeface="Proxima Nova"/>
                    </a:rPr>
                    <a:t>Evolution of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Proxima Nova"/>
                    </a:rPr>
                    <a:t> error (pressure) for various schemes </a:t>
                  </a:r>
                  <a14:m>
                    <m:oMath xmlns:m="http://schemas.openxmlformats.org/officeDocument/2006/math">
                      <m:r>
                        <a:rPr lang="en-IN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200" i="1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I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IN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1200" i="1" dirty="0">
                    <a:latin typeface="Proxima Nova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175" y="4976258"/>
                  <a:ext cx="3616351" cy="490867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12B37-1D2E-A3C7-3792-A44FE8D8A3E0}"/>
                  </a:ext>
                </a:extLst>
              </p:cNvPr>
              <p:cNvSpPr txBox="1"/>
              <p:nvPr/>
            </p:nvSpPr>
            <p:spPr>
              <a:xfrm>
                <a:off x="4327754" y="3879459"/>
                <a:ext cx="34272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Pressure magnitude field </a:t>
                </a:r>
                <a:r>
                  <a:rPr lang="en-US" sz="1200" i="1" dirty="0">
                    <a:latin typeface="Proxima Nova"/>
                  </a:rPr>
                  <a:t>(arrows represent the velocity vector)</a:t>
                </a:r>
                <a:r>
                  <a:rPr lang="en-US" sz="1200" dirty="0">
                    <a:latin typeface="Proxima Nova"/>
                  </a:rPr>
                  <a:t> for various schemes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200" i="1" dirty="0">
                  <a:latin typeface="Proxima Nova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12B37-1D2E-A3C7-3792-A44FE8D8A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754" y="3879459"/>
                <a:ext cx="3427242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03B5D7-479E-C03F-FDF8-8C18CC328CAB}"/>
                  </a:ext>
                </a:extLst>
              </p:cNvPr>
              <p:cNvSpPr txBox="1"/>
              <p:nvPr/>
            </p:nvSpPr>
            <p:spPr>
              <a:xfrm>
                <a:off x="8366225" y="3852844"/>
                <a:ext cx="3427243" cy="648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Density magnitude field </a:t>
                </a:r>
                <a:r>
                  <a:rPr lang="en-US" sz="1200" i="1" dirty="0">
                    <a:latin typeface="Proxima Nova"/>
                  </a:rPr>
                  <a:t>(arrows represent the velocity vector)</a:t>
                </a:r>
                <a:r>
                  <a:rPr lang="en-US" sz="1200" dirty="0">
                    <a:latin typeface="Proxima Nova"/>
                  </a:rPr>
                  <a:t> for various schemes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200" i="1" dirty="0">
                  <a:latin typeface="Proxima Nova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03B5D7-479E-C03F-FDF8-8C18CC328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225" y="3852844"/>
                <a:ext cx="3427243" cy="648447"/>
              </a:xfrm>
              <a:prstGeom prst="rect">
                <a:avLst/>
              </a:prstGeom>
              <a:blipFill>
                <a:blip r:embed="rId6"/>
                <a:stretch>
                  <a:fillRect r="-533" b="-47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850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L-IPST-C: Least amount of error; Reduces with resolution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b="0" dirty="0"/>
                  <a:t>-LES-SPH:</a:t>
                </a:r>
              </a:p>
              <a:p>
                <a:pPr marL="1504919" lvl="2" indent="-285750"/>
                <a:r>
                  <a:rPr lang="en-IN" dirty="0"/>
                  <a:t>Significantly dependent on the resolution</a:t>
                </a:r>
              </a:p>
              <a:p>
                <a:pPr marL="1504919" lvl="2" indent="-285750"/>
                <a:r>
                  <a:rPr lang="en-IN" dirty="0"/>
                  <a:t>Trends in density &amp; pressure field are captured well, but the limits are larger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: Non-existent and noisy density &amp; pressure fields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:</a:t>
                </a:r>
              </a:p>
              <a:p>
                <a:pPr marL="1504919" lvl="2" indent="-285750"/>
                <a:r>
                  <a:rPr lang="en-IN" dirty="0"/>
                  <a:t>Comparable error to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-LES-SPH, and similar (but exaggerated) cause as well</a:t>
                </a:r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  <a:blipFill>
                <a:blip r:embed="rId7"/>
                <a:stretch>
                  <a:fillRect l="-170" t="-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8587879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31D43-3E17-79D2-E24E-736CB97EF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7754" y="950400"/>
            <a:ext cx="3590441" cy="286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911DAF-1831-B751-7790-9D73FEB25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6400" y="950400"/>
            <a:ext cx="3416400" cy="26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87C58-207C-0ADC-333A-57175161DDBF}"/>
              </a:ext>
            </a:extLst>
          </p:cNvPr>
          <p:cNvSpPr/>
          <p:nvPr/>
        </p:nvSpPr>
        <p:spPr>
          <a:xfrm>
            <a:off x="9343930" y="4114149"/>
            <a:ext cx="1059181" cy="563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4499D-697D-939A-D204-5A9A9CF84DE4}"/>
              </a:ext>
            </a:extLst>
          </p:cNvPr>
          <p:cNvSpPr/>
          <p:nvPr/>
        </p:nvSpPr>
        <p:spPr>
          <a:xfrm>
            <a:off x="9314708" y="2780648"/>
            <a:ext cx="112899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7298737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285750" indent="-285750"/>
            <a:r>
              <a:rPr lang="en-US" dirty="0"/>
              <a:t>Stage – I outcome:</a:t>
            </a:r>
          </a:p>
          <a:p>
            <a:pPr marL="895335" lvl="1" indent="-285750"/>
            <a:r>
              <a:rPr lang="en-US" dirty="0"/>
              <a:t>A reasonable </a:t>
            </a:r>
            <a:r>
              <a:rPr lang="en-IN" dirty="0"/>
              <a:t>compilation</a:t>
            </a:r>
            <a:r>
              <a:rPr lang="en-US" dirty="0"/>
              <a:t> of past SPH turbulence models</a:t>
            </a:r>
          </a:p>
          <a:p>
            <a:pPr marL="895335" lvl="1" indent="-285750"/>
            <a:r>
              <a:rPr lang="en-US" dirty="0"/>
              <a:t>The corresponding advantages, limitations &amp; potential areas for refinement are understood</a:t>
            </a:r>
          </a:p>
          <a:p>
            <a:pPr marL="895335" lvl="1" indent="-285750"/>
            <a:endParaRPr lang="en-US" dirty="0"/>
          </a:p>
          <a:p>
            <a:pPr marL="285750" indent="-285750"/>
            <a:r>
              <a:rPr lang="en-US" dirty="0"/>
              <a:t>Entropically Damped Artificial Compressibility (EDAC) scheme</a:t>
            </a:r>
            <a:r>
              <a:rPr lang="en-IN" baseline="30000" dirty="0"/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</a:t>
            </a:r>
            <a:r>
              <a:rPr lang="en-US" dirty="0"/>
              <a:t>xplicit incompressible SPH method</a:t>
            </a:r>
          </a:p>
          <a:p>
            <a:pPr marL="895335" lvl="1" indent="-285750"/>
            <a:r>
              <a:rPr lang="en-US" dirty="0"/>
              <a:t>Uses a pressure evolution eq. instead of the </a:t>
            </a:r>
            <a:r>
              <a:rPr lang="en-IN" dirty="0"/>
              <a:t>continuity equation</a:t>
            </a:r>
            <a:r>
              <a:rPr lang="en-IN" baseline="30000" dirty="0"/>
              <a:t>[2]</a:t>
            </a:r>
            <a:endParaRPr lang="en-US" dirty="0"/>
          </a:p>
          <a:p>
            <a:pPr marL="895335" lvl="1" indent="-285750"/>
            <a:r>
              <a:rPr lang="en-US" dirty="0"/>
              <a:t>Produces a smoother &amp; accurate pressure distribution for flows, confined or free</a:t>
            </a:r>
          </a:p>
          <a:p>
            <a:pPr marL="895335" lvl="1" indent="-285750"/>
            <a:r>
              <a:rPr lang="en-US" dirty="0"/>
              <a:t>Does not require artificial viscosity</a:t>
            </a:r>
          </a:p>
          <a:p>
            <a:pPr marL="285750" indent="-285750"/>
            <a:r>
              <a:rPr lang="en-US" dirty="0"/>
              <a:t>Turbulence Models for EDAC</a:t>
            </a:r>
          </a:p>
          <a:p>
            <a:pPr marL="895335" lvl="1" indent="-285750"/>
            <a:r>
              <a:rPr lang="en-IN" dirty="0"/>
              <a:t>Incompatible with RANS due to incompressibility condition</a:t>
            </a:r>
          </a:p>
          <a:p>
            <a:pPr marL="1504919" lvl="2" indent="-285750"/>
            <a:r>
              <a:rPr lang="en-IN" dirty="0"/>
              <a:t>Will consider compressible EDAC scheme to devise a turbulence model</a:t>
            </a:r>
            <a:endParaRPr lang="en-US" dirty="0"/>
          </a:p>
          <a:p>
            <a:pPr marL="895335" lvl="1" indent="-285750"/>
            <a:r>
              <a:rPr lang="en-US" dirty="0"/>
              <a:t>Lagrangian LES filtering of the pressure eq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Mixed filtered term obtained; cannot be </a:t>
            </a:r>
            <a:r>
              <a:rPr lang="en-IN" dirty="0"/>
              <a:t>decoupled further</a:t>
            </a:r>
          </a:p>
          <a:p>
            <a:pPr marL="1504919" lvl="2" indent="-285750"/>
            <a:r>
              <a:rPr lang="en-IN" dirty="0"/>
              <a:t>Will investigate potential closure models to decouple/model the mixed term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Conclusion &amp; Future Work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140161"/>
            <a:ext cx="1040311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Ramachandran and K. Puri, “Entropically damped artificial compressibility for SPH,” Comput. Fluids, vol. 179, pp. 579–594, Jan. 2019, doi: 10.1016/j.compfluid.2018.11.023.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R. Clausen, “Entropically damped form of artificial compressibility for explicit simulation of incompressible flow,” Phys. Rev. E - Stat. Nonlinear, Soft Matter Phys., vol. 87, no. 1, pp. 1–12, 2013, doi: 10.1103/PhysRevE.87.013309.</a:t>
            </a:r>
          </a:p>
        </p:txBody>
      </p:sp>
      <p:pic>
        <p:nvPicPr>
          <p:cNvPr id="34" name="Picture 3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 title="IguanaTex Bitmap Display">
            <a:extLst>
              <a:ext uri="{FF2B5EF4-FFF2-40B4-BE49-F238E27FC236}">
                <a16:creationId xmlns:a16="http://schemas.microsoft.com/office/drawing/2014/main" id="{05088FA5-14CD-16C5-84E0-64E1394CAC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6567" y="4157751"/>
            <a:ext cx="2581028" cy="467657"/>
          </a:xfrm>
          <a:prstGeom prst="rect">
            <a:avLst/>
          </a:prstGeom>
        </p:spPr>
      </p:pic>
      <p:pic>
        <p:nvPicPr>
          <p:cNvPr id="36" name="Picture 3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 title="IguanaTex Bitmap Display">
            <a:extLst>
              <a:ext uri="{FF2B5EF4-FFF2-40B4-BE49-F238E27FC236}">
                <a16:creationId xmlns:a16="http://schemas.microsoft.com/office/drawing/2014/main" id="{D8B57328-D758-25DE-5DDD-D6DEADE60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116" y="2976088"/>
            <a:ext cx="895543" cy="163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6958BF-629F-FFAA-63FC-B27E6150E7B3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9873521" y="3314048"/>
            <a:ext cx="5682" cy="8001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4BA30B1-9BE7-0559-C86C-2CDDB949A51E}"/>
              </a:ext>
            </a:extLst>
          </p:cNvPr>
          <p:cNvSpPr/>
          <p:nvPr/>
        </p:nvSpPr>
        <p:spPr>
          <a:xfrm>
            <a:off x="11237595" y="5084444"/>
            <a:ext cx="750570" cy="699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 title="IguanaTex Bitmap Display">
            <a:extLst>
              <a:ext uri="{FF2B5EF4-FFF2-40B4-BE49-F238E27FC236}">
                <a16:creationId xmlns:a16="http://schemas.microsoft.com/office/drawing/2014/main" id="{FD75AC89-4930-CB2D-75F8-8CEC1B2B55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470" y="5138202"/>
            <a:ext cx="4485943" cy="534857"/>
          </a:xfrm>
          <a:prstGeom prst="rect">
            <a:avLst/>
          </a:prstGeom>
        </p:spPr>
      </p:pic>
      <p:pic>
        <p:nvPicPr>
          <p:cNvPr id="51" name="Picture 5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 title="IguanaTex Bitmap Display">
            <a:extLst>
              <a:ext uri="{FF2B5EF4-FFF2-40B4-BE49-F238E27FC236}">
                <a16:creationId xmlns:a16="http://schemas.microsoft.com/office/drawing/2014/main" id="{651E26F8-6806-769E-A3C5-4A98277AF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20" y="5726817"/>
            <a:ext cx="1737600" cy="3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animBg="1"/>
      <p:bldP spid="11" grpId="0" uiExpand="1" animBg="1"/>
      <p:bldP spid="338" grpId="0" uiExpand="1" build="p"/>
      <p:bldP spid="340" grpId="0"/>
      <p:bldP spid="346" grpId="0" uiExpand="1"/>
      <p:bldP spid="16" grpId="0" uiExpan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/>
          <p:nvPr/>
        </p:nvSpPr>
        <p:spPr>
          <a:xfrm>
            <a:off x="991184" y="3352701"/>
            <a:ext cx="10251200" cy="226192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Acknowledgements</a:t>
            </a:r>
          </a:p>
          <a:p>
            <a:pPr algn="just"/>
            <a:endParaRPr lang="en-IN" sz="1867" dirty="0">
              <a:solidFill>
                <a:schemeClr val="bg1"/>
              </a:solidFill>
              <a:latin typeface="Proxima Nova"/>
            </a:endParaRP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would like to acknowledge the mentorship of my guide,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Prof. Prabhu Ramachandran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the members of his l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ab group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inputs and support.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also appreciate the research environment provided by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Indian Institute of Technology Bombay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particularly,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Department of Aerospace Engineering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 for having given me this platform to pursue my graduate studies.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am also thankful for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professors on the panel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time today, and allowing me to present my work.</a:t>
            </a:r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949800" y="5744225"/>
            <a:ext cx="10292400" cy="11879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</a:p>
          <a:p>
            <a:pPr marL="0" indent="0" algn="ctr">
              <a:lnSpc>
                <a:spcPct val="90000"/>
              </a:lnSpc>
              <a:buSzPts val="358"/>
            </a:pPr>
            <a:endParaRPr lang="en-IN" sz="800" dirty="0"/>
          </a:p>
          <a:p>
            <a:pPr marL="0" indent="0" algn="ctr">
              <a:lnSpc>
                <a:spcPct val="90000"/>
              </a:lnSpc>
              <a:buSzPts val="358"/>
            </a:pPr>
            <a:endParaRPr sz="8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2" name="Google Shape;59;p13">
            <a:extLst>
              <a:ext uri="{FF2B5EF4-FFF2-40B4-BE49-F238E27FC236}">
                <a16:creationId xmlns:a16="http://schemas.microsoft.com/office/drawing/2014/main" id="{E759B6B2-E4DF-B909-CFD4-19BE46AB5B76}"/>
              </a:ext>
            </a:extLst>
          </p:cNvPr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47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Thank you!</a:t>
            </a:r>
            <a:endParaRPr sz="347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"/>
            </a:endParaRPr>
          </a:p>
        </p:txBody>
      </p:sp>
      <p:pic>
        <p:nvPicPr>
          <p:cNvPr id="4" name="Google Shape;63;p13">
            <a:extLst>
              <a:ext uri="{FF2B5EF4-FFF2-40B4-BE49-F238E27FC236}">
                <a16:creationId xmlns:a16="http://schemas.microsoft.com/office/drawing/2014/main" id="{4B2BAF0E-D3F3-968B-D36F-4B74968477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746319-E440-4722-CE17-E3120382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44" y="2489165"/>
            <a:ext cx="5579956" cy="187967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Appendix A</a:t>
            </a:r>
            <a:br>
              <a:rPr lang="en-IN" sz="4800" dirty="0"/>
            </a:br>
            <a:br>
              <a:rPr lang="en-IN" sz="4800" dirty="0"/>
            </a:br>
            <a:r>
              <a:rPr lang="en-IN" i="1" dirty="0"/>
              <a:t>-- Additional Results --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E8500-10B4-A243-7A22-0660D25CA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981736-48DC-43AE-B0AC-1C1AFC769364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100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SPH-LES scheme for various speed of sound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10221"/>
              <a:chOff x="7396704" y="1860349"/>
              <a:chExt cx="4151294" cy="36259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=20)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0)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: No effect on the SOC or accuracy  </a:t>
                </a:r>
              </a:p>
              <a:p>
                <a:pPr marL="895335" lvl="1" indent="-285750"/>
                <a:r>
                  <a:rPr lang="en-IN" dirty="0"/>
                  <a:t>Negligible difference in the distribution of the particles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IN" dirty="0"/>
                  <a:t> chosen, based on run-time and accuracy trade-off</a:t>
                </a:r>
              </a:p>
              <a:p>
                <a:pPr marL="609585" lvl="1" indent="0">
                  <a:buNone/>
                </a:pPr>
                <a:endParaRPr lang="en-IN" dirty="0"/>
              </a:p>
              <a:p>
                <a:pPr marL="609585" lvl="1" indent="0">
                  <a:buNone/>
                </a:pPr>
                <a:r>
                  <a:rPr lang="en-IN" dirty="0">
                    <a:hlinkClick r:id="rId9" action="ppaction://hlinksldjump"/>
                  </a:rPr>
                  <a:t>Go back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10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7238028" cy="1450715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432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) scheme for various equations of state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243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7032548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): Offers better OOC when used with TaitEOS than the other combinations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: Magnitude of error is least when PST is disabled; but OOC improves with PST</a:t>
                </a:r>
              </a:p>
              <a:p>
                <a:pPr marL="895335" lvl="1" indent="-285750"/>
                <a:endParaRPr lang="en-IN" dirty="0"/>
              </a:p>
              <a:p>
                <a:pPr marL="609585" lvl="1" indent="0">
                  <a:buNone/>
                </a:pPr>
                <a:r>
                  <a:rPr lang="en-IN" dirty="0">
                    <a:hlinkClick r:id="rId12" action="ppaction://hlinksldjump"/>
                  </a:rPr>
                  <a:t>Go back</a:t>
                </a:r>
                <a:endParaRPr lang="en-IN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7032548" cy="2110539"/>
              </a:xfrm>
              <a:prstGeom prst="rect">
                <a:avLst/>
              </a:prstGeom>
              <a:blipFill>
                <a:blip r:embed="rId1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1"/>
            <a:ext cx="7032548" cy="1590530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Google Shape;338;p37">
            <a:extLst>
              <a:ext uri="{FF2B5EF4-FFF2-40B4-BE49-F238E27FC236}">
                <a16:creationId xmlns:a16="http://schemas.microsoft.com/office/drawing/2014/main" id="{D3E85536-DDAA-C81D-0ADA-962AD3F9A07E}"/>
              </a:ext>
            </a:extLst>
          </p:cNvPr>
          <p:cNvSpPr txBox="1">
            <a:spLocks/>
          </p:cNvSpPr>
          <p:nvPr/>
        </p:nvSpPr>
        <p:spPr>
          <a:xfrm>
            <a:off x="8183343" y="4623348"/>
            <a:ext cx="1753137" cy="139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TaitEOS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err="1"/>
              <a:t>LinearEOS</a:t>
            </a:r>
            <a:endParaRPr lang="en-IN" sz="1600" dirty="0"/>
          </a:p>
        </p:txBody>
      </p:sp>
      <p:pic>
        <p:nvPicPr>
          <p:cNvPr id="6" name="Picture 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P_0 + \frac{\rho_0 c_0^2}{\gamma} \bigg( \Big( \frac{\rho_i}{\rho_0} \Big)^{\gamma} - 1 \bigg)&#10;\end{equation*}&#10;&#10;\end{document}" title="IguanaTex Bitmap Display">
            <a:extLst>
              <a:ext uri="{FF2B5EF4-FFF2-40B4-BE49-F238E27FC236}">
                <a16:creationId xmlns:a16="http://schemas.microsoft.com/office/drawing/2014/main" id="{59613DDD-F42D-D4D8-46D8-E3468D9CB1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67" y="5003590"/>
            <a:ext cx="2497063" cy="488166"/>
          </a:xfrm>
          <a:prstGeom prst="rect">
            <a:avLst/>
          </a:prstGeom>
        </p:spPr>
      </p:pic>
      <p:pic>
        <p:nvPicPr>
          <p:cNvPr id="8" name="Picture 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c_0^2 (\rho_i - \rho_0)&#10;\end{equation*}&#10;&#10;\end{document}" title="IguanaTex Bitmap Display">
            <a:extLst>
              <a:ext uri="{FF2B5EF4-FFF2-40B4-BE49-F238E27FC236}">
                <a16:creationId xmlns:a16="http://schemas.microsoft.com/office/drawing/2014/main" id="{6F614E0F-4978-B742-E4E5-1FE4576ED4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67" y="5936037"/>
            <a:ext cx="1453530" cy="24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29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6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250295" y="932124"/>
            <a:ext cx="11819052" cy="3423299"/>
            <a:chOff x="250295" y="1522440"/>
            <a:chExt cx="11819052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250295" y="1539236"/>
              <a:ext cx="3505215" cy="3392204"/>
              <a:chOff x="7623038" y="1860349"/>
              <a:chExt cx="3698626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3038" y="1860349"/>
                <a:ext cx="3698626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RHS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-transport equation (Test-case: 1) (Simplified eqns.)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06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288768" y="1539236"/>
              <a:ext cx="3505215" cy="3406503"/>
              <a:chOff x="7623038" y="1860349"/>
              <a:chExt cx="3698626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3038" y="1860349"/>
                <a:ext cx="3698626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RHS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-transport equation (Test-case: 1) (Expanded eqns.)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246"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2)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0" name="Google Shape;338;p37 1">
            <a:extLst>
              <a:ext uri="{FF2B5EF4-FFF2-40B4-BE49-F238E27FC236}">
                <a16:creationId xmlns:a16="http://schemas.microsoft.com/office/drawing/2014/main" id="{56F67BFC-3D22-14CE-E6F9-6CFC92425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0732" y="4560425"/>
            <a:ext cx="4167022" cy="21105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>
                <a:solidFill>
                  <a:schemeClr val="tx1"/>
                </a:solidFill>
              </a:rPr>
              <a:t>Simplified eqns.</a:t>
            </a:r>
            <a:endParaRPr lang="en-I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895335" lvl="1" indent="-285750"/>
            <a:endParaRPr lang="en-IN" b="0" dirty="0">
              <a:solidFill>
                <a:schemeClr val="tx1"/>
              </a:solidFill>
            </a:endParaRPr>
          </a:p>
          <a:p>
            <a:pPr marL="895335" lvl="1" indent="-285750"/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Picture 6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end{document}" title="IguanaTex Bitmap Display">
            <a:extLst>
              <a:ext uri="{FF2B5EF4-FFF2-40B4-BE49-F238E27FC236}">
                <a16:creationId xmlns:a16="http://schemas.microsoft.com/office/drawing/2014/main" id="{2ED5E161-4075-750A-3265-925BF84997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5" y="5202412"/>
            <a:ext cx="2705090" cy="978307"/>
          </a:xfrm>
          <a:prstGeom prst="rect">
            <a:avLst/>
          </a:prstGeom>
        </p:spPr>
      </p:pic>
      <p:sp>
        <p:nvSpPr>
          <p:cNvPr id="8" name="Google Shape;338;p37 2">
            <a:extLst>
              <a:ext uri="{FF2B5EF4-FFF2-40B4-BE49-F238E27FC236}">
                <a16:creationId xmlns:a16="http://schemas.microsoft.com/office/drawing/2014/main" id="{E6810434-572D-11A8-6E8B-551567C8686A}"/>
              </a:ext>
            </a:extLst>
          </p:cNvPr>
          <p:cNvSpPr txBox="1">
            <a:spLocks/>
          </p:cNvSpPr>
          <p:nvPr/>
        </p:nvSpPr>
        <p:spPr>
          <a:xfrm>
            <a:off x="3495422" y="4560425"/>
            <a:ext cx="4167022" cy="211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/>
            <a:r>
              <a:rPr lang="en-IN" dirty="0">
                <a:solidFill>
                  <a:schemeClr val="tx1"/>
                </a:solidFill>
              </a:rPr>
              <a:t>Expanded eqns.</a:t>
            </a:r>
            <a:endParaRPr lang="en-I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895335" lvl="1" indent="-285750"/>
            <a:endParaRPr lang="en-IN" dirty="0">
              <a:solidFill>
                <a:schemeClr val="tx1"/>
              </a:solidFill>
            </a:endParaRPr>
          </a:p>
          <a:p>
            <a:pPr marL="895335" lvl="1" indent="-285750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2" name="Picture 11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  \LagDerivative{k} = \frac{c_d}{\sigma_k} \bigg( \frac{k^2}{\epsilon} \nabla^2 k + \frac{2k}{\epsilon} (\nabla k)^2 - \frac{k^2}{\epsilon^2} \nabla k \cdot \nabla \epsilon \bigg) + P_k - \epsilon&#10;\end{equation*}&#10;&#10;\begin{equation*}&#10;  \LagDerivative{\epsilon} = \frac{c_d}{\sigma_\epsilon} \bigg( \frac{k^2}{\epsilon} \nabla^2 \epsilon + \frac{2k}{\epsilon} \nabla k \cdot \nabla \epsilon - \frac{k^2}{\epsilon^2} (\nabla \epsilon)^2 \bigg) + c_{1\epsilon} \frac{\epsilon}{k} P_k - c_{2\epsilon} \frac{\epsilon^2}{k}&#10;\end{equation*}&#10;&#10;\end{document}" title="IguanaTex Bitmap Display">
            <a:extLst>
              <a:ext uri="{FF2B5EF4-FFF2-40B4-BE49-F238E27FC236}">
                <a16:creationId xmlns:a16="http://schemas.microsoft.com/office/drawing/2014/main" id="{C214DDBD-B3A2-5215-3818-9AF7F82FC7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79" y="5159297"/>
            <a:ext cx="4706325" cy="1021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72084B-BC09-0AE0-8315-418538926E9D}"/>
              </a:ext>
            </a:extLst>
          </p:cNvPr>
          <p:cNvSpPr txBox="1"/>
          <p:nvPr/>
        </p:nvSpPr>
        <p:spPr>
          <a:xfrm>
            <a:off x="497088" y="6386473"/>
            <a:ext cx="2339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linkClick r:id="rId15" action="ppaction://hlinksldjump"/>
              </a:rPr>
              <a:t>Go back</a:t>
            </a:r>
            <a:endParaRPr lang="en-IN" sz="1600" dirty="0"/>
          </a:p>
        </p:txBody>
      </p:sp>
      <p:pic>
        <p:nvPicPr>
          <p:cNvPr id="25" name="Picture 24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itemize}&#10;  \item \texttt{Test-case 1}:&#10;  \begin{equation*}&#10;    k_0 = 1.5 U^2, \quad \epsilon_0 = 0.09^{0.75} \frac{k_0^{1.5}}{L}&#10;  \end{equation*}&#10;&#10;  \item \texttt{Test-case 2}:&#10;  \begin{equation*}&#10;    k_0 = \abs{\vect{v}_0}^2, \quad \epsilon_0 = k_0&#10;  \end{equation*}&#10;&#10;  \item \texttt{Test-case 3}:&#10;  \begin{equation*}&#10;    k_0 = \frac{1}{2}\abs{\vect{v}_0}^2, \quad \epsilon_0 = 0.09 \frac{k_0^{3/2}}{L}&#10;  \end{equation*}&#10;\end{itemize}&#10;\end{document}" title="IguanaTex Bitmap Display">
            <a:extLst>
              <a:ext uri="{FF2B5EF4-FFF2-40B4-BE49-F238E27FC236}">
                <a16:creationId xmlns:a16="http://schemas.microsoft.com/office/drawing/2014/main" id="{89E56C64-4941-C84C-8BBB-7F5AD844DE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42" y="4974028"/>
            <a:ext cx="2712116" cy="12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7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8703350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dirty="0"/>
              <a:t>Turbulence Modelling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Lacks </a:t>
            </a:r>
            <a:r>
              <a:rPr lang="en-US" sz="1800" dirty="0">
                <a:solidFill>
                  <a:srgbClr val="0070C0"/>
                </a:solidFill>
              </a:rPr>
              <a:t>robust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0070C0"/>
                </a:solidFill>
              </a:rPr>
              <a:t>accurate</a:t>
            </a:r>
            <a:r>
              <a:rPr lang="en-US" sz="1800" dirty="0"/>
              <a:t>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Shortcomings of current models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Cannot be </a:t>
            </a:r>
            <a:r>
              <a:rPr lang="en-US" sz="1800" dirty="0">
                <a:solidFill>
                  <a:srgbClr val="0070C0"/>
                </a:solidFill>
              </a:rPr>
              <a:t>generalized</a:t>
            </a:r>
            <a:r>
              <a:rPr lang="en-US" sz="1800" dirty="0"/>
              <a:t> to various types of turbulence-based problems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Issues in scaling to 3D turbulent flows</a:t>
            </a:r>
          </a:p>
          <a:p>
            <a:pPr marL="2114504" lvl="3" indent="-285750">
              <a:lnSpc>
                <a:spcPct val="100000"/>
              </a:lnSpc>
            </a:pPr>
            <a:r>
              <a:rPr lang="en-US" sz="1800" dirty="0"/>
              <a:t>Accuracy &amp; computational constraints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Boundary conditions &amp; treatment not well established</a:t>
            </a:r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dirty="0"/>
              <a:t>Project Objective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Review state of the art turbulence models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Document advantages &amp; disadvantages of the major categories of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Identify representative schemes from each category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Analyze &amp; study their performance for </a:t>
            </a:r>
            <a:r>
              <a:rPr lang="en-IN" sz="1800" dirty="0"/>
              <a:t>high Reynolds number (Re) flows</a:t>
            </a: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Attempt at improving their accuracy &amp; </a:t>
            </a:r>
            <a:r>
              <a:rPr lang="en-IN" sz="1800" dirty="0"/>
              <a:t>robustness </a:t>
            </a:r>
            <a:r>
              <a:rPr lang="en-US" sz="1800" dirty="0"/>
              <a:t>using recent </a:t>
            </a:r>
            <a:r>
              <a:rPr lang="en-IN" sz="1800" dirty="0"/>
              <a:t>developments in SPH</a:t>
            </a:r>
            <a:endParaRPr lang="en-US" sz="1800" dirty="0"/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Project Objectives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7C70BE3-1515-CFE7-6512-53AE04CE87C7}"/>
              </a:ext>
            </a:extLst>
          </p:cNvPr>
          <p:cNvSpPr/>
          <p:nvPr/>
        </p:nvSpPr>
        <p:spPr>
          <a:xfrm>
            <a:off x="8602824" y="963200"/>
            <a:ext cx="681135" cy="2465800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70AE68A-313C-B578-BE62-759ED8B919E8}"/>
              </a:ext>
            </a:extLst>
          </p:cNvPr>
          <p:cNvSpPr/>
          <p:nvPr/>
        </p:nvSpPr>
        <p:spPr>
          <a:xfrm>
            <a:off x="8602823" y="3667800"/>
            <a:ext cx="681135" cy="2226999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036850-F4F6-35DF-59B7-D49EF16EB719}"/>
              </a:ext>
            </a:extLst>
          </p:cNvPr>
          <p:cNvSpPr/>
          <p:nvPr/>
        </p:nvSpPr>
        <p:spPr>
          <a:xfrm>
            <a:off x="9907773" y="1729569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Existing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Models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1933CB-DC70-2BED-A12B-2DB31BA4A6BD}"/>
              </a:ext>
            </a:extLst>
          </p:cNvPr>
          <p:cNvSpPr/>
          <p:nvPr/>
        </p:nvSpPr>
        <p:spPr>
          <a:xfrm>
            <a:off x="9907773" y="4314768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Expected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7783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10222"/>
              <a:chOff x="7396704" y="1860349"/>
              <a:chExt cx="4151294" cy="36259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(LinearEOS)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(TaitEOS)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47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discretisation:</a:t>
                </a:r>
              </a:p>
              <a:p>
                <a:pPr marL="1504919" lvl="2" indent="-285750"/>
                <a:r>
                  <a:rPr lang="en-IN" b="0" dirty="0"/>
                  <a:t>Variant with simplified transport equations is SOC</a:t>
                </a:r>
              </a:p>
              <a:p>
                <a:pPr marL="1504919" lvl="2" indent="-285750"/>
                <a:r>
                  <a:rPr lang="en-IN" dirty="0"/>
                  <a:t>Increased speed of sound </a:t>
                </a:r>
                <a:r>
                  <a:rPr lang="en-IN" dirty="0">
                    <a:sym typeface="Wingdings" panose="05000000000000000000" pitchFamily="2" charset="2"/>
                  </a:rPr>
                  <a:t> Improved accuracy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 EOS: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Negligible effect on SOC &amp; accuracy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TaitEOS better captures the velocity field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</a:p>
              <a:p>
                <a:pPr marL="1504919" lvl="2" indent="-285750"/>
                <a:endParaRPr lang="en-IN" dirty="0"/>
              </a:p>
              <a:p>
                <a:pPr marL="1219169" lvl="2" indent="0">
                  <a:buNone/>
                </a:pPr>
                <a:endParaRPr lang="en-IN" dirty="0"/>
              </a:p>
              <a:p>
                <a:pPr marL="609585" lvl="1" indent="0">
                  <a:buNone/>
                </a:pPr>
                <a:r>
                  <a:rPr lang="en-IN" sz="2900" dirty="0">
                    <a:sym typeface="Wingdings" panose="05000000000000000000" pitchFamily="2" charset="2"/>
                    <a:hlinkClick r:id="rId10" action="ppaction://hlinksldjump"/>
                  </a:rPr>
                  <a:t>Go back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b="0" dirty="0"/>
              </a:p>
              <a:p>
                <a:pPr marL="895335" lvl="1" indent="-285750"/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1"/>
                <a:stretch>
                  <a:fillRect l="-188" t="-3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1"/>
            <a:ext cx="4597769" cy="157367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944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18"/>
            <a:chOff x="35797" y="1522440"/>
            <a:chExt cx="12033550" cy="34270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10222"/>
              <a:chOff x="7396704" y="1860349"/>
              <a:chExt cx="4151294" cy="36259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710" b="-253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1" y="1539236"/>
              <a:ext cx="3934210" cy="3392204"/>
              <a:chOff x="7396705" y="1860349"/>
              <a:chExt cx="4151292" cy="360677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5" y="1860349"/>
                <a:ext cx="4151292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0" b="-657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3302"/>
              <a:chOff x="7373072" y="1842490"/>
              <a:chExt cx="4198558" cy="363984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:r>
                      <a:rPr lang="en-IN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for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06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282"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9565160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85000" lnSpcReduction="20000"/>
              </a:bodyPr>
              <a:lstStyle/>
              <a:p>
                <a:pPr marL="285750" indent="-285750"/>
                <a:r>
                  <a:rPr lang="en-IN" sz="1400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sz="1400" dirty="0"/>
                  <a:t>Gradient correction: 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1400" dirty="0"/>
                  <a:t> : No effect on the SOC or accuracy of the scheme; Increased </a:t>
                </a:r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1400" dirty="0"/>
                  <a:t> </a:t>
                </a:r>
                <a:r>
                  <a:rPr lang="en-IN" sz="1400" dirty="0">
                    <a:sym typeface="Wingdings" panose="05000000000000000000" pitchFamily="2" charset="2"/>
                  </a:rPr>
                  <a:t> More diffused velocity field</a:t>
                </a:r>
              </a:p>
              <a:p>
                <a:pPr marL="895335" lvl="1" indent="-285750"/>
                <a:r>
                  <a:rPr lang="en-IN" sz="1400" dirty="0">
                    <a:sym typeface="Wingdings" panose="05000000000000000000" pitchFamily="2" charset="2"/>
                  </a:rPr>
                  <a:t>EOS: </a:t>
                </a:r>
                <a:r>
                  <a:rPr lang="en-IN" sz="1400" dirty="0"/>
                  <a:t>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𝑝𝑠</m:t>
                        </m:r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1400" dirty="0">
                    <a:sym typeface="Wingdings" panose="05000000000000000000" pitchFamily="2" charset="2"/>
                  </a:rPr>
                  <a:t> </a:t>
                </a:r>
                <a:r>
                  <a:rPr lang="en-IN" sz="1400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sz="1400" dirty="0">
                    <a:sym typeface="Wingdings" panose="05000000000000000000" pitchFamily="2" charset="2"/>
                  </a:rPr>
                  <a:t>Larger values  Reduced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/>
                  <a:t>error but no apparent effect on SOC</a:t>
                </a:r>
              </a:p>
              <a:p>
                <a:pPr marL="1504919" lvl="2" indent="-285750"/>
                <a:r>
                  <a:rPr lang="en-IN" sz="1400" dirty="0"/>
                  <a:t>Larger values/No PST </a:t>
                </a:r>
                <a:r>
                  <a:rPr lang="en-IN" sz="1400" dirty="0">
                    <a:sym typeface="Wingdings" panose="05000000000000000000" pitchFamily="2" charset="2"/>
                  </a:rPr>
                  <a:t> </a:t>
                </a:r>
                <a:r>
                  <a:rPr lang="en-IN" sz="1400" dirty="0"/>
                  <a:t>Clustering of particles; Domain is no longer uniform</a:t>
                </a:r>
                <a:endParaRPr lang="en-IN" dirty="0"/>
              </a:p>
              <a:p>
                <a:pPr marL="1504919" lvl="2" indent="-285750"/>
                <a:endParaRPr lang="en-IN" dirty="0"/>
              </a:p>
              <a:p>
                <a:pPr marL="609585" lvl="1" indent="0">
                  <a:buNone/>
                </a:pPr>
                <a:r>
                  <a:rPr lang="en-IN" sz="2500" dirty="0">
                    <a:hlinkClick r:id="rId10" action="ppaction://hlinksldjump"/>
                  </a:rPr>
                  <a:t>Go back</a:t>
                </a:r>
                <a:endParaRPr lang="ar-AE" sz="2500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9565160" cy="2110539"/>
              </a:xfrm>
              <a:prstGeom prst="rect">
                <a:avLst/>
              </a:prstGeom>
              <a:blipFill>
                <a:blip r:embed="rId11"/>
                <a:stretch>
                  <a:fillRect l="-191" t="-20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7" y="4525791"/>
            <a:ext cx="8743742" cy="157367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378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746319-E440-4722-CE17-E3120382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43" y="2489165"/>
            <a:ext cx="5780847" cy="187967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Appendix B</a:t>
            </a:r>
            <a:br>
              <a:rPr lang="en-IN" sz="4800" dirty="0"/>
            </a:br>
            <a:br>
              <a:rPr lang="en-IN" sz="4800" dirty="0"/>
            </a:br>
            <a:r>
              <a:rPr lang="en-IN" i="1" dirty="0"/>
              <a:t>-- Additional Turbulence SPH Models --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E8500-10B4-A243-7A22-0660D25CA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981736-48DC-43AE-B0AC-1C1AFC769364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751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Eddy Viscosity Model</a:t>
                </a:r>
                <a:r>
                  <a:rPr lang="en-IN" baseline="30000" dirty="0"/>
                  <a:t>[1]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One of the first classes of SPH turbulence models </a:t>
                </a:r>
              </a:p>
              <a:p>
                <a:pPr marL="895335" lvl="1" indent="-285750"/>
                <a:r>
                  <a:rPr lang="en-IN" dirty="0"/>
                  <a:t>Velocities are Reynolds-averaged</a:t>
                </a:r>
              </a:p>
              <a:p>
                <a:pPr marL="895335" lvl="1" indent="-285750"/>
                <a:r>
                  <a:rPr lang="en-IN" dirty="0"/>
                  <a:t>First-order closure model: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Reynolds stress tensor &amp; mean velocity gradients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Turbulent eddy viscosity considered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6.4×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>
                  <a:solidFill>
                    <a:srgbClr val="0070C0"/>
                  </a:solidFill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Reproduced log-law profile near walls</a:t>
                </a:r>
              </a:p>
              <a:p>
                <a:pPr marL="1504919" lvl="2" indent="-285750"/>
                <a:r>
                  <a:rPr lang="en-IN" dirty="0"/>
                  <a:t>Appropriate for shear flows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  <a:blipFill>
                <a:blip r:embed="rId4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pic>
        <p:nvPicPr>
          <p:cNvPr id="13" name="Picture 12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 title="IguanaTex Bitmap Display">
            <a:extLst>
              <a:ext uri="{FF2B5EF4-FFF2-40B4-BE49-F238E27FC236}">
                <a16:creationId xmlns:a16="http://schemas.microsoft.com/office/drawing/2014/main" id="{7428128B-83B0-A86E-5250-142B5D581C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036" y="4202643"/>
            <a:ext cx="3564776" cy="216842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311917-E89B-DA03-8911-082A1BBA3814}"/>
              </a:ext>
            </a:extLst>
          </p:cNvPr>
          <p:cNvGrpSpPr/>
          <p:nvPr/>
        </p:nvGrpSpPr>
        <p:grpSpPr>
          <a:xfrm>
            <a:off x="8258036" y="918746"/>
            <a:ext cx="3734612" cy="3241229"/>
            <a:chOff x="8075708" y="1224199"/>
            <a:chExt cx="3734612" cy="324122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5ED653-F533-F166-EFD7-830F86B7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5708" y="1224199"/>
              <a:ext cx="3734612" cy="262613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B78D94-1E83-A303-B8A3-03E77417C3D5}"/>
                </a:ext>
              </a:extLst>
            </p:cNvPr>
            <p:cNvSpPr txBox="1"/>
            <p:nvPr/>
          </p:nvSpPr>
          <p:spPr>
            <a:xfrm>
              <a:off x="8526282" y="3819097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35F1BA-A5A4-50D2-A7DE-46A10E83F654}"/>
              </a:ext>
            </a:extLst>
          </p:cNvPr>
          <p:cNvSpPr/>
          <p:nvPr/>
        </p:nvSpPr>
        <p:spPr>
          <a:xfrm>
            <a:off x="649926" y="3544877"/>
            <a:ext cx="5446074" cy="1352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63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3F0AD8-CD4C-A496-4DAA-675B0B734A51}"/>
              </a:ext>
            </a:extLst>
          </p:cNvPr>
          <p:cNvSpPr/>
          <p:nvPr/>
        </p:nvSpPr>
        <p:spPr>
          <a:xfrm>
            <a:off x="10942240" y="4663440"/>
            <a:ext cx="731600" cy="6172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Generalized Langevin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Prescribed the particle velocity as a random process</a:t>
                </a:r>
              </a:p>
              <a:p>
                <a:pPr marL="895335" lvl="1" indent="-285750"/>
                <a:r>
                  <a:rPr lang="en-IN" dirty="0"/>
                  <a:t>Acceleration </a:t>
                </a:r>
                <a:r>
                  <a:rPr lang="en-IN" dirty="0">
                    <a:sym typeface="Wingdings" panose="05000000000000000000" pitchFamily="2" charset="2"/>
                  </a:rPr>
                  <a:t> Function of a random vector </a:t>
                </a:r>
                <a:r>
                  <a:rPr lang="en-IN" i="1" dirty="0">
                    <a:sym typeface="Wingdings" panose="05000000000000000000" pitchFamily="2" charset="2"/>
                  </a:rPr>
                  <a:t>(non-correlated with velocity)</a:t>
                </a:r>
                <a:endParaRPr lang="en-IN" i="1" dirty="0"/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6.4×</m:t>
                    </m:r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Mean operator appeared to behave like a LES filter</a:t>
                </a:r>
                <a:endParaRPr lang="en-IN" dirty="0"/>
              </a:p>
              <a:p>
                <a:pPr marL="1504919" lvl="2" indent="-285750"/>
                <a:r>
                  <a:rPr lang="en-IN" dirty="0"/>
                  <a:t>Large deviations observed in mean velocity profile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(∝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1504919" lvl="2" indent="-285750"/>
                <a:r>
                  <a:rPr lang="en-IN" dirty="0"/>
                  <a:t>Can be generalized to various types of turbulent flows, &amp; not only shear flows</a:t>
                </a:r>
              </a:p>
              <a:p>
                <a:pPr marL="609585" lvl="1" indent="0">
                  <a:buNone/>
                </a:pPr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  <a:blipFill>
                <a:blip r:embed="rId4"/>
                <a:stretch>
                  <a:fillRect l="-258" r="-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 dirty="0"/>
          </a:p>
        </p:txBody>
      </p:sp>
      <p:pic>
        <p:nvPicPr>
          <p:cNvPr id="11" name="Picture 1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 title="IguanaTex Bitmap Display">
            <a:extLst>
              <a:ext uri="{FF2B5EF4-FFF2-40B4-BE49-F238E27FC236}">
                <a16:creationId xmlns:a16="http://schemas.microsoft.com/office/drawing/2014/main" id="{8F3ED3FD-9C82-F751-0058-9D1A6D9580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717" y="4241406"/>
            <a:ext cx="2903250" cy="1939923"/>
          </a:xfrm>
          <a:prstGeom prst="rect">
            <a:avLst/>
          </a:prstGeom>
        </p:spPr>
      </p:pic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681A3CAD-F35B-816E-97F5-DED9033980C6}"/>
              </a:ext>
            </a:extLst>
          </p:cNvPr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7E7D5A-84D4-55E3-9275-3E69F793440C}"/>
              </a:ext>
            </a:extLst>
          </p:cNvPr>
          <p:cNvGrpSpPr/>
          <p:nvPr/>
        </p:nvGrpSpPr>
        <p:grpSpPr>
          <a:xfrm>
            <a:off x="8094436" y="918746"/>
            <a:ext cx="4061812" cy="3251846"/>
            <a:chOff x="7914978" y="963200"/>
            <a:chExt cx="4061812" cy="32518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18B254-BBAA-534B-51DB-00E4D067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4978" y="963200"/>
              <a:ext cx="4061812" cy="26367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1642F1-216D-23E6-6F97-7B1AB23C5BFF}"/>
                </a:ext>
              </a:extLst>
            </p:cNvPr>
            <p:cNvSpPr txBox="1"/>
            <p:nvPr/>
          </p:nvSpPr>
          <p:spPr>
            <a:xfrm>
              <a:off x="8529152" y="3568715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66F02C-355D-01D7-50FB-21B42F3C7BA9}"/>
              </a:ext>
            </a:extLst>
          </p:cNvPr>
          <p:cNvSpPr/>
          <p:nvPr/>
        </p:nvSpPr>
        <p:spPr>
          <a:xfrm>
            <a:off x="649926" y="2936240"/>
            <a:ext cx="6604314" cy="217423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153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180000"/>
                <a:r>
                  <a:rPr lang="en-IN" dirty="0"/>
                  <a:t>Modified-SPH (mSPH)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180000"/>
                <a:r>
                  <a:rPr lang="en-IN" sz="1800" dirty="0"/>
                  <a:t>Observation: Absence of viscosity </a:t>
                </a:r>
                <a:r>
                  <a:rPr lang="en-IN" sz="1800" dirty="0">
                    <a:sym typeface="Wingdings" panose="05000000000000000000" pitchFamily="2" charset="2"/>
                  </a:rPr>
                  <a:t> Noisy particle motion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Finite viscosity  Over-prediction of dissipation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Modified EOS &amp; MOM eqs.  Particle distribution homogenised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Simulated: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2D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sz="1800" b="0" dirty="0">
                  <a:sym typeface="Wingdings" panose="05000000000000000000" pitchFamily="2" charset="2"/>
                </a:endParaRP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3D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400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sz="1800" dirty="0">
                  <a:sym typeface="Wingdings" panose="05000000000000000000" pitchFamily="2" charset="2"/>
                </a:endParaRPr>
              </a:p>
              <a:p>
                <a:pPr marL="1504919" lvl="2" indent="-180000"/>
                <a:endParaRPr lang="en-IN" sz="1800" dirty="0">
                  <a:sym typeface="Wingdings" panose="05000000000000000000" pitchFamily="2" charset="2"/>
                </a:endParaRPr>
              </a:p>
              <a:p>
                <a:pPr marL="895335" lvl="1" indent="-180000"/>
                <a:r>
                  <a:rPr lang="en-IN" sz="18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Merging of vortices observed</a:t>
                </a:r>
              </a:p>
              <a:p>
                <a:pPr marL="1504919" lvl="2" indent="-180000"/>
                <a:r>
                  <a:rPr lang="en-IN" sz="1800" dirty="0"/>
                  <a:t>Energy cascade (Kolmogorv scale) slopes reproduced</a:t>
                </a:r>
              </a:p>
              <a:p>
                <a:pPr marL="2114504" lvl="3" indent="-180000"/>
                <a:r>
                  <a:rPr lang="en-IN" sz="1800" dirty="0"/>
                  <a:t>mSPH (-3); standard SPH (1)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Transitional flow simulated with reasonable dissipation rate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mSPH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∼</m:t>
                    </m:r>
                  </m:oMath>
                </a14:m>
                <a:r>
                  <a:rPr lang="en-IN" sz="1800" dirty="0">
                    <a:sym typeface="Wingdings" panose="05000000000000000000" pitchFamily="2" charset="2"/>
                  </a:rPr>
                  <a:t> Eddy viscosity model below numerical resolution</a:t>
                </a:r>
                <a:endParaRPr sz="1800"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333201"/>
            <a:ext cx="9910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Adami, X. Y. Hu, and N. A. Adams, “Simulating three-dimensional turbulence with SPH,” 2012.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44660-5664-600D-D85C-0DDE342DC1E5}"/>
              </a:ext>
            </a:extLst>
          </p:cNvPr>
          <p:cNvGrpSpPr/>
          <p:nvPr/>
        </p:nvGrpSpPr>
        <p:grpSpPr>
          <a:xfrm>
            <a:off x="7683086" y="1361440"/>
            <a:ext cx="4454627" cy="2658238"/>
            <a:chOff x="7683086" y="1950720"/>
            <a:chExt cx="4454627" cy="2658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0D1310-6AD0-1FC9-AEC3-70B416B9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3086" y="1950720"/>
              <a:ext cx="4454627" cy="21965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F4189A-2D6D-EE88-79A8-48363E1D5508}"/>
                </a:ext>
              </a:extLst>
            </p:cNvPr>
            <p:cNvSpPr txBox="1"/>
            <p:nvPr/>
          </p:nvSpPr>
          <p:spPr>
            <a:xfrm>
              <a:off x="8493667" y="4147293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Velocity vector plot at t=2 (left) and t=30 (right). </a:t>
              </a:r>
              <a:r>
                <a:rPr lang="en-IN" sz="1200" dirty="0">
                  <a:latin typeface="Proxima Nova"/>
                </a:rPr>
                <a:t>(Rep: Adami et al)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286433-B677-EEF2-B9B4-CA3B8E9AF8AE}"/>
              </a:ext>
            </a:extLst>
          </p:cNvPr>
          <p:cNvSpPr/>
          <p:nvPr/>
        </p:nvSpPr>
        <p:spPr>
          <a:xfrm>
            <a:off x="649925" y="3606801"/>
            <a:ext cx="7213915" cy="2196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161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Implicit Pressure Poisson-based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Incompressible flow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/>
                  <a:t>Stress tensor </a:t>
                </a:r>
                <a:r>
                  <a:rPr lang="en-IN" dirty="0">
                    <a:sym typeface="Wingdings" panose="05000000000000000000" pitchFamily="2" charset="2"/>
                  </a:rPr>
                  <a:t> C</a:t>
                </a:r>
                <a:r>
                  <a:rPr lang="en-IN" dirty="0"/>
                  <a:t>losed using Boussinesq’s hypothesis</a:t>
                </a:r>
              </a:p>
              <a:p>
                <a:pPr marL="895335" lvl="1" indent="-285750"/>
                <a:r>
                  <a:rPr lang="en-IN" dirty="0"/>
                  <a:t>Eddy viscosity </a:t>
                </a:r>
                <a:r>
                  <a:rPr lang="en-IN" dirty="0">
                    <a:sym typeface="Wingdings" panose="05000000000000000000" pitchFamily="2" charset="2"/>
                  </a:rPr>
                  <a:t> Estimated using modified Smagorinsky model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modified to include wall effects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interaction with partially immersed breakwater</a:t>
                </a:r>
                <a:r>
                  <a:rPr lang="en-IN" baseline="30000" dirty="0"/>
                  <a:t>[1]</a:t>
                </a:r>
                <a:endParaRPr lang="en-IN" b="0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breaking on a beach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Accurately tracked free surfaces with large deformation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Surfaces did not exhibit numerical diffusion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Scheme’s accuracy: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1.25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  <a:blipFill>
                <a:blip r:embed="rId4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01121"/>
            <a:ext cx="846286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H. Gotoh, S. Shao, and T. Memita, “SPH-LES model for numerical investigation of wave interaction with partially immersed breakwater,” Coast. Eng. J., vol. 46, no. 1, pp. 39–63, 2004, doi: 10.1142/S0578563404000872.</a:t>
            </a:r>
          </a:p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Shao and H. Gotoh, “Turbulence particle models for tracking free surfaces,” J. Hydraul. Res., vol. 43, no. 3, pp. 276–289, May 2005, doi: 10.1080/00221680509500122.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9416A8-D62A-33A1-75EE-532C190FFE57}"/>
              </a:ext>
            </a:extLst>
          </p:cNvPr>
          <p:cNvGrpSpPr/>
          <p:nvPr/>
        </p:nvGrpSpPr>
        <p:grpSpPr>
          <a:xfrm>
            <a:off x="7650480" y="963200"/>
            <a:ext cx="4377853" cy="3702750"/>
            <a:chOff x="7991750" y="1264717"/>
            <a:chExt cx="4032590" cy="35017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52232-CB68-D6AB-A51D-91095C1DC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750" y="1264717"/>
              <a:ext cx="4032590" cy="30712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8BBA4A-DA17-D830-DD20-9240211BEBC9}"/>
                </a:ext>
              </a:extLst>
            </p:cNvPr>
            <p:cNvSpPr txBox="1"/>
            <p:nvPr/>
          </p:nvSpPr>
          <p:spPr>
            <a:xfrm>
              <a:off x="8591313" y="4304760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Time </a:t>
              </a:r>
              <a:r>
                <a:rPr lang="en-IN" sz="1200" dirty="0">
                  <a:latin typeface="Proxima Nova"/>
                </a:rPr>
                <a:t>sequences of wave profile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Gotoh et al)</a:t>
              </a:r>
            </a:p>
          </p:txBody>
        </p:sp>
      </p:grpSp>
      <p:pic>
        <p:nvPicPr>
          <p:cNvPr id="9" name="Picture 8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 title="IguanaTex Bitmap Display">
            <a:extLst>
              <a:ext uri="{FF2B5EF4-FFF2-40B4-BE49-F238E27FC236}">
                <a16:creationId xmlns:a16="http://schemas.microsoft.com/office/drawing/2014/main" id="{BE2B4D74-FC28-37C2-3913-94918594F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388" y="4665950"/>
            <a:ext cx="2796806" cy="20434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9DB8B0-7700-9C8C-F7A7-24AF6179F573}"/>
              </a:ext>
            </a:extLst>
          </p:cNvPr>
          <p:cNvSpPr/>
          <p:nvPr/>
        </p:nvSpPr>
        <p:spPr>
          <a:xfrm>
            <a:off x="649926" y="4542817"/>
            <a:ext cx="6645820" cy="1527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098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Compressible flow</a:t>
                </a:r>
              </a:p>
              <a:p>
                <a:pPr marL="895335" lvl="1" indent="-285750"/>
                <a:r>
                  <a:rPr lang="en-IN" dirty="0"/>
                  <a:t>NS eqs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Favre averaged</a:t>
                </a:r>
              </a:p>
              <a:p>
                <a:pPr marL="895335" lvl="1" indent="-285750"/>
                <a:r>
                  <a:rPr lang="en-IN" dirty="0"/>
                  <a:t>Observation: Density variations </a:t>
                </a:r>
                <a:r>
                  <a:rPr lang="en-IN" dirty="0">
                    <a:sym typeface="Wingdings" panose="05000000000000000000" pitchFamily="2" charset="2"/>
                  </a:rPr>
                  <a:t> Unphysical behaviour on free surfaces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Shepard filtering of density performed periodically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Weakly plunging breaker in 2D &amp; 3D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green-water overtopping, 2D &amp; 3D wave breaking, 3D dam break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predicted regions of high vorticity in 2D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captured vertically oriented eddies in 3D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 for flow separation or splash-based problems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&amp; very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Uncertain regarding scalability to large-scale problems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  <a:blipFill>
                <a:blip r:embed="rId4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4289"/>
            <a:ext cx="104183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B. D. ROGERS and R. A. DALRYMPLE, “SPH MODELING OF BREAKING WAVES,” in Coastal Engineering 2004, Apr. 2005, pp. 415–427, doi: 10.1142/9789812701916_0032.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R. A. Dalrymple and B. D. Rogers, “Numerical modeling of water waves with the SPH method,” vol. 53, pp. 141–147, 2006, doi: 10.1016/j.coastaleng.2005.10.004.</a:t>
            </a:r>
          </a:p>
        </p:txBody>
      </p:sp>
      <p:pic>
        <p:nvPicPr>
          <p:cNvPr id="6" name="Picture 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 title="IguanaTex Bitmap Display">
            <a:extLst>
              <a:ext uri="{FF2B5EF4-FFF2-40B4-BE49-F238E27FC236}">
                <a16:creationId xmlns:a16="http://schemas.microsoft.com/office/drawing/2014/main" id="{FCB0E9E5-FD7F-2E6F-6082-3FE6FBF504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82" y="2155778"/>
            <a:ext cx="4211051" cy="278522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23DF7-5311-F837-B3C8-7E045B780B07}"/>
              </a:ext>
            </a:extLst>
          </p:cNvPr>
          <p:cNvSpPr/>
          <p:nvPr/>
        </p:nvSpPr>
        <p:spPr>
          <a:xfrm>
            <a:off x="649925" y="4260715"/>
            <a:ext cx="7025197" cy="2033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301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Observation: S</a:t>
                </a:r>
                <a:r>
                  <a:rPr lang="en-US" dirty="0"/>
                  <a:t>tandard Smagorinsky model cannot enforce</a:t>
                </a:r>
              </a:p>
              <a:p>
                <a:pPr marL="1504919" lvl="2" indent="-285750"/>
                <a:r>
                  <a:rPr lang="en-US" dirty="0"/>
                  <a:t>Wall conditions</a:t>
                </a:r>
              </a:p>
              <a:p>
                <a:pPr marL="1504919" lvl="2" indent="-285750"/>
                <a:r>
                  <a:rPr lang="en-US" dirty="0"/>
                  <a:t>Non-vanishing stresses with laminar flows</a:t>
                </a:r>
                <a:endParaRPr lang="en-IN" dirty="0"/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Devised Wall-adapting local eddy viscosity model (WALE)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Simulated an array of cylinders in 2D flow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LCS captured reasonably well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Observed merging of vortices to larger structures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Interactions of vortices with opposing strengths  Vorticity cancellation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Claim: Complex vortex interactions  Possible difficulty in interpreting the energy spectrum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  <a:blipFill>
                <a:blip r:embed="rId4"/>
                <a:stretch>
                  <a:fillRect l="-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4289"/>
            <a:ext cx="10787974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R. B. Canelas, A. M. Ricardo, R. M. L. Ferreira, J. M. Domínguez, and A. J. C. Crespo, “Hunting for Lagrangian Coherent Structures : SPH-LES turbulence simulations with Wall-adapting Local Eddy Viscosity ( WALE ) model,” 11th SPHERIC, no. March 2017, 2016, [Online].</a:t>
            </a:r>
          </a:p>
        </p:txBody>
      </p:sp>
      <p:pic>
        <p:nvPicPr>
          <p:cNvPr id="8" name="Picture 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 title="IguanaTex Bitmap Display">
            <a:extLst>
              <a:ext uri="{FF2B5EF4-FFF2-40B4-BE49-F238E27FC236}">
                <a16:creationId xmlns:a16="http://schemas.microsoft.com/office/drawing/2014/main" id="{A71A0695-D38E-5B8B-5D2F-934D310620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54" y="4766721"/>
            <a:ext cx="3865492" cy="115054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955F84-573F-CAFE-D796-8A181E8D9D4E}"/>
              </a:ext>
            </a:extLst>
          </p:cNvPr>
          <p:cNvGrpSpPr/>
          <p:nvPr/>
        </p:nvGrpSpPr>
        <p:grpSpPr>
          <a:xfrm>
            <a:off x="7667506" y="885962"/>
            <a:ext cx="4198984" cy="3518740"/>
            <a:chOff x="7667506" y="885962"/>
            <a:chExt cx="4198984" cy="3518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398CCF-B932-B8E1-A4BA-43E7AD34B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7506" y="885962"/>
              <a:ext cx="4198984" cy="31397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12A710-6346-C91A-C030-1D5A8A5C889D}"/>
                </a:ext>
              </a:extLst>
            </p:cNvPr>
            <p:cNvSpPr txBox="1"/>
            <p:nvPr/>
          </p:nvSpPr>
          <p:spPr>
            <a:xfrm>
              <a:off x="8372370" y="3943037"/>
              <a:ext cx="307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Backward-in-time FTLE field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Canelas et al)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1EAB8-9A78-4B99-9FD4-CB7B6A475A42}"/>
              </a:ext>
            </a:extLst>
          </p:cNvPr>
          <p:cNvSpPr/>
          <p:nvPr/>
        </p:nvSpPr>
        <p:spPr>
          <a:xfrm>
            <a:off x="649925" y="3579779"/>
            <a:ext cx="7025197" cy="2514910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157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Viscosity-based vorticity correction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Aimed primarily towards benefiting the CGI community</a:t>
                </a:r>
              </a:p>
              <a:p>
                <a:pPr marL="1504919" lvl="2" indent="-285750"/>
                <a:r>
                  <a:rPr lang="en-IN" dirty="0"/>
                  <a:t>Faster computational time &amp; simplified system of equations</a:t>
                </a:r>
              </a:p>
              <a:p>
                <a:pPr marL="895335" lvl="1" indent="-285750"/>
                <a:r>
                  <a:rPr lang="en-IN" dirty="0"/>
                  <a:t>Research focuses more on visual artifacts of the flow, not quantified metrics</a:t>
                </a:r>
              </a:p>
              <a:p>
                <a:pPr marL="895335" lvl="1" indent="-285750"/>
                <a:r>
                  <a:rPr lang="en-IN" dirty="0"/>
                  <a:t>Builds on the fact that </a:t>
                </a:r>
                <a:r>
                  <a:rPr lang="en-US" dirty="0"/>
                  <a:t>rotational kinetic energy 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≤</m:t>
                    </m:r>
                  </m:oMath>
                </a14:m>
                <a:r>
                  <a:rPr lang="en-US" dirty="0"/>
                  <a:t> translational kinetic energy</a:t>
                </a:r>
              </a:p>
              <a:p>
                <a:pPr marL="895335" lvl="1" indent="-285750"/>
                <a:endParaRPr lang="en-US" dirty="0"/>
              </a:p>
              <a:p>
                <a:pPr marL="895335" lvl="1" indent="-285750"/>
                <a:endParaRPr lang="en-US" dirty="0"/>
              </a:p>
              <a:p>
                <a:pPr marL="285750" indent="-285750"/>
                <a:r>
                  <a:rPr lang="en-US" dirty="0"/>
                  <a:t>Hybrid-SPH (hrSPH)</a:t>
                </a:r>
                <a:r>
                  <a:rPr lang="en-IN" baseline="30000" dirty="0"/>
                  <a:t>[2]</a:t>
                </a:r>
                <a:endParaRPr lang="en-US" dirty="0"/>
              </a:p>
              <a:p>
                <a:pPr marL="895335" lvl="1" indent="-285750"/>
                <a:r>
                  <a:rPr lang="en-IN" dirty="0"/>
                  <a:t>Particle data interpolated onto Eulerian mesh grids</a:t>
                </a:r>
                <a:endParaRPr lang="en-US" dirty="0"/>
              </a:p>
              <a:p>
                <a:pPr marL="895335" lvl="1" indent="-285750"/>
                <a:r>
                  <a:rPr lang="en-US" dirty="0"/>
                  <a:t>Rate of change of flow properties computed on mesh grid</a:t>
                </a:r>
              </a:p>
              <a:p>
                <a:pPr marL="895335" lvl="1" indent="-285750"/>
                <a:r>
                  <a:rPr lang="en-IN" dirty="0"/>
                  <a:t>Updated mesh values interpolated onto particles</a:t>
                </a:r>
              </a:p>
              <a:p>
                <a:pPr marL="895335" lvl="1" indent="-285750"/>
                <a:r>
                  <a:rPr lang="en-IN" dirty="0"/>
                  <a:t>Advection of particles using the updated properties</a:t>
                </a:r>
              </a:p>
              <a:p>
                <a:pPr marL="895335" lvl="1" indent="-285750"/>
                <a:r>
                  <a:rPr lang="en-IN" dirty="0"/>
                  <a:t>Remeshing is performed when particles cluster to ensure uniform particle distribution</a:t>
                </a:r>
              </a:p>
              <a:p>
                <a:pPr marL="895335" lvl="1" indent="-285750"/>
                <a:r>
                  <a:rPr lang="en-IN" dirty="0"/>
                  <a:t>Information from the model cannot help improve traditional SPH schemes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Miscellaneous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41363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Liu, X. Wang, X. Ban, Y. Xu, J. Zhou, and Y. Zhang, “Viscosity-based Vorticity Correction for Turbulent SPH Fluids,” in 2019 IEEE Conference on Virtual Reality and 3D User Interfaces (VR), Mar. 2019, pp. 1048–1049, doi: 10.1109/VR.2019.8798224.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Obeidat and S. P. A. Bordas, “Three-dimensional remeshed smoothed particle hydrodynamics for the simulation of isotropic turbulence,” Int. J. Numer. Methods Fluids, vol. 86, no. 1, pp. 1–19, 2018, doi: 10.1002/fld.4405.</a:t>
            </a:r>
          </a:p>
        </p:txBody>
      </p:sp>
    </p:spTree>
    <p:extLst>
      <p:ext uri="{BB962C8B-B14F-4D97-AF65-F5344CB8AC3E}">
        <p14:creationId xmlns:p14="http://schemas.microsoft.com/office/powerpoint/2010/main" val="140674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Energy spectral density </a:t>
                </a:r>
              </a:p>
              <a:p>
                <a:pPr marL="895335" lvl="1" indent="-285750"/>
                <a:r>
                  <a:rPr lang="en-IN" dirty="0"/>
                  <a:t>Velocity field over a grid generated using suitable interpolation of the particle velocity data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Fourier transform of the velocity field </a:t>
                </a:r>
                <a:r>
                  <a:rPr lang="en-IN" dirty="0">
                    <a:sym typeface="Wingdings" panose="05000000000000000000" pitchFamily="2" charset="2"/>
                  </a:rPr>
                  <a:t> Velocity spectrum as a function of the wave-number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Energy spectrum computed from the velocity spectrum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Velocity gradient-based metrics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Iso-vorticity surfaces, Q-criterion,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-criterion, etc.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Most of the definitions for a vortex  Not objective &amp; suitable for studying the flow (esp. 3D flow)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Lagrangian coherent structures (LCS)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Local velocity fluctuations do not induce noise in LCS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FTLE is formulated in the Lagrangian framework  Better identification of LCSs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Provides flexibility in its formulation</a:t>
                </a:r>
                <a:r>
                  <a:rPr lang="en-IN" baseline="30000" dirty="0"/>
                  <a:t>[3]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Backward-in-time FTLE can be computed using limited resources during run-time concurrently 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Forward-in-time FTLE can only be computed during post-processing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Easily parallelizable</a:t>
                </a: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Post-Simulation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5845521"/>
            <a:ext cx="1099312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Shi, X. X. Zhu, M. Ellero, and N. A. Adams, “Analysis of interpolation schemes for the accurate estimation of energy spectrum in Lagrangian methods,” Comput. Fluids, vol. 82, pp. 122–131, 2013, doi: 10.1016/j.compfluid.2013.05.003.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 G. Haller, “An objective definition of a vortex,” J. Fluid Mech., vol. 525, pp. 1–26, 2005.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P. N. Sun, A. Colagrossi, S. Marrone, and A. M. Zhang, “Detection of Lagrangian Coherent Structures in the SPH framework,” Comput. Methods Appl. Mech. Eng., vol. 305, pp. 849–868, 2016, doi: 10.1016/j.cma.2016.03.027.</a:t>
            </a:r>
          </a:p>
        </p:txBody>
      </p:sp>
    </p:spTree>
    <p:extLst>
      <p:ext uri="{BB962C8B-B14F-4D97-AF65-F5344CB8AC3E}">
        <p14:creationId xmlns:p14="http://schemas.microsoft.com/office/powerpoint/2010/main" val="29533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99BEB-A6FE-872F-2EF0-BFDF0053F7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IN" sz="5400" b="1" dirty="0"/>
              <a:t>Evaluation of Turbulence Models</a:t>
            </a:r>
            <a:endParaRPr lang="en-IN" sz="5400" dirty="0"/>
          </a:p>
        </p:txBody>
      </p:sp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7444BE-82F0-D38C-E719-6448F752AE7B}"/>
              </a:ext>
            </a:extLst>
          </p:cNvPr>
          <p:cNvSpPr/>
          <p:nvPr/>
        </p:nvSpPr>
        <p:spPr>
          <a:xfrm>
            <a:off x="139960" y="143569"/>
            <a:ext cx="5803640" cy="32854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Most of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Lagrangian turbulent models </a:t>
            </a:r>
            <a:r>
              <a:rPr lang="en-US" sz="1800" dirty="0">
                <a:solidFill>
                  <a:schemeClr val="tx1"/>
                </a:solidFill>
                <a:latin typeface="Proxima Nova"/>
                <a:sym typeface="Wingdings" panose="05000000000000000000" pitchFamily="2" charset="2"/>
              </a:rPr>
              <a:t> T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ested for primarily complex, free-surface flows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 systematic analysis of isotropic turbulence problems provides better insight on the energy spectrum &amp; its cascade across varying length scales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Appropriate </a:t>
            </a:r>
            <a:r>
              <a:rPr lang="en-US" sz="1800" dirty="0">
                <a:solidFill>
                  <a:srgbClr val="0070C0"/>
                </a:solidFill>
                <a:latin typeface="Proxima Nova"/>
              </a:rPr>
              <a:t>bounded/periodic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test cases must be used when analyzing turbulence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Analyse results with appropriate metrics, and validate the results with experimental or numerical data from literature</a:t>
            </a:r>
            <a:endParaRPr lang="en-US" sz="1800" dirty="0">
              <a:solidFill>
                <a:schemeClr val="tx1"/>
              </a:solidFill>
              <a:latin typeface="Proxima Nova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9810DE-4F14-E035-2CC0-08D4F1F79A3B}"/>
              </a:ext>
            </a:extLst>
          </p:cNvPr>
          <p:cNvGraphicFramePr/>
          <p:nvPr/>
        </p:nvGraphicFramePr>
        <p:xfrm>
          <a:off x="139960" y="3573625"/>
          <a:ext cx="5803640" cy="3140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0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Graphic spid="2" grpId="0" uiExpand="1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Taylor-Green Vortex Problem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Periodic, incompressible flow</a:t>
                </a:r>
              </a:p>
              <a:p>
                <a:pPr marL="895335" lvl="1" indent="-285750"/>
                <a:r>
                  <a:rPr lang="en-IN" dirty="0"/>
                  <a:t>2D Case: Analytical solutions known</a:t>
                </a:r>
              </a:p>
              <a:p>
                <a:pPr marL="895335" lvl="1" indent="-285750"/>
                <a:r>
                  <a:rPr lang="en-IN" dirty="0"/>
                  <a:t>3D Case: Initial flow conditions can be specified </a:t>
                </a:r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/>
                  <a:t>Thin Double-Shear Layer</a:t>
                </a:r>
              </a:p>
              <a:p>
                <a:pPr marL="895335" lvl="1" indent="-285750"/>
                <a:r>
                  <a:rPr lang="en-IN" dirty="0"/>
                  <a:t>Flow under-resolved </a:t>
                </a:r>
                <a:r>
                  <a:rPr lang="en-IN" dirty="0">
                    <a:sym typeface="Wingdings" panose="05000000000000000000" pitchFamily="2" charset="2"/>
                  </a:rPr>
                  <a:t> Spurious structures are produced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Generation of the spurious structure depends on the scheme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3D Isotropic Turbulence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DNS dataset from the </a:t>
                </a:r>
                <a:r>
                  <a:rPr lang="fr-FR" dirty="0">
                    <a:sym typeface="Wingdings" panose="05000000000000000000" pitchFamily="2" charset="2"/>
                  </a:rPr>
                  <a:t>JHU Turbulence database Cluster</a:t>
                </a:r>
              </a:p>
              <a:p>
                <a:pPr marL="895335" lvl="1" indent="-285750"/>
                <a:r>
                  <a:rPr lang="fr-FR" dirty="0">
                    <a:sym typeface="Wingdings" panose="05000000000000000000" pitchFamily="2" charset="2"/>
                  </a:rPr>
                  <a:t>Dataset: Incompressible flow with </a:t>
                </a:r>
                <a:r>
                  <a:rPr lang="en-US" dirty="0">
                    <a:sym typeface="Wingdings" panose="05000000000000000000" pitchFamily="2" charset="2"/>
                  </a:rPr>
                  <a:t>isotropic and forced turbulence.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1024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spatial points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1024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time samples spanning one large-scale turnover time</a:t>
                </a: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US" dirty="0">
                    <a:sym typeface="Wingdings" panose="05000000000000000000" pitchFamily="2" charset="2"/>
                  </a:rPr>
                  <a:t>2D </a:t>
                </a:r>
                <a:r>
                  <a:rPr lang="en-IN" dirty="0">
                    <a:sym typeface="Wingdings" panose="05000000000000000000" pitchFamily="2" charset="2"/>
                  </a:rPr>
                  <a:t>Confined &amp; Driven Turbulence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2D fluid confined to a square box enclosing a cylinder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Cylinder moves in a predetermined trajectory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Benchmark Problems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1596"/>
            <a:ext cx="106578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Li et al., “A public turbulence database cluster and applications to study Lagrangian evolution of velocity increments in turbulence,” J. turbul., vol. 9, p. N31, 2008.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“SPH-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</p:spTree>
    <p:extLst>
      <p:ext uri="{BB962C8B-B14F-4D97-AF65-F5344CB8AC3E}">
        <p14:creationId xmlns:p14="http://schemas.microsoft.com/office/powerpoint/2010/main" val="80032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Interpolated vel. Field  Fourier Transform (numpy.fft.fftn)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→1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 Integrating over sphere, between limits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0, 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 Case: Expected decay rate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609585" lvl="1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Observations:</a:t>
                </a:r>
              </a:p>
              <a:p>
                <a:pPr marL="895335" lvl="1" indent="-285750"/>
                <a:r>
                  <a:rPr lang="en-IN" dirty="0"/>
                  <a:t>Computation without interpolation </a:t>
                </a:r>
                <a:r>
                  <a:rPr lang="en-IN" dirty="0">
                    <a:sym typeface="Wingdings" panose="05000000000000000000" pitchFamily="2" charset="2"/>
                  </a:rPr>
                  <a:t> ‘Best’-case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Interpolation  Energy captured at higher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IN" dirty="0"/>
                  <a:t> is reduced</a:t>
                </a:r>
              </a:p>
              <a:p>
                <a:pPr marL="895335" lvl="1" indent="-285750"/>
                <a:r>
                  <a:rPr lang="en-IN" dirty="0"/>
                  <a:t>‘Low-pass’ filter behaviour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4"/>
                <a:stretch>
                  <a:fillRect l="-254" r="-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dirty="0"/>
          </a:p>
        </p:txBody>
      </p:sp>
      <p:pic>
        <p:nvPicPr>
          <p:cNvPr id="7" name="Picture 6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 title="IguanaTex Bitmap Display">
            <a:extLst>
              <a:ext uri="{FF2B5EF4-FFF2-40B4-BE49-F238E27FC236}">
                <a16:creationId xmlns:a16="http://schemas.microsoft.com/office/drawing/2014/main" id="{3CB2A741-25EE-5CF9-6E86-E5EA1C2F16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23" y="3181979"/>
            <a:ext cx="3211874" cy="14907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713367" y="963200"/>
            <a:ext cx="4198559" cy="3469379"/>
            <a:chOff x="7373072" y="1783880"/>
            <a:chExt cx="419855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072" y="1783880"/>
              <a:ext cx="4198559" cy="329024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/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 algn="ctr"/>
                  <a:r>
                    <a:rPr lang="en-IN" sz="1200" b="1" dirty="0">
                      <a:latin typeface="Proxima Nova"/>
                    </a:rPr>
                    <a:t>Fig: </a:t>
                  </a:r>
                  <a:r>
                    <a:rPr lang="en-IN" sz="1200" dirty="0">
                      <a:latin typeface="Proxima Nova"/>
                    </a:rPr>
                    <a:t>Scalar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𝐸</m:t>
                      </m:r>
                      <m:d>
                        <m:d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en-IN" sz="1200" b="1" dirty="0">
                      <a:latin typeface="Proxima Nova"/>
                    </a:rPr>
                    <a:t> </a:t>
                  </a:r>
                  <a:r>
                    <a:rPr lang="en-IN" sz="1200" dirty="0">
                      <a:latin typeface="Proxima Nova"/>
                    </a:rPr>
                    <a:t>for 2D case with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=1, 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/2</m:t>
                      </m:r>
                    </m:oMath>
                  </a14:m>
                  <a:r>
                    <a:rPr lang="en-IN" sz="1200" dirty="0">
                      <a:latin typeface="Proxima Nova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blipFill>
                  <a:blip r:embed="rId7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910F34-82A0-CB02-C07A-1F9A08EC60A7}"/>
              </a:ext>
            </a:extLst>
          </p:cNvPr>
          <p:cNvSpPr/>
          <p:nvPr/>
        </p:nvSpPr>
        <p:spPr>
          <a:xfrm>
            <a:off x="516970" y="4925290"/>
            <a:ext cx="6856104" cy="1490710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877000"/>
            <a:ext cx="12033551" cy="3464124"/>
            <a:chOff x="35797" y="1467316"/>
            <a:chExt cx="12033551" cy="34641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perturbation amplitudes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interpolation methods</a:t>
                    </a: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493294"/>
              <a:ext cx="3979005" cy="3253482"/>
              <a:chOff x="7373072" y="1811501"/>
              <a:chExt cx="4198559" cy="345928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11501"/>
                <a:ext cx="4198559" cy="323499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kernels</a:t>
                    </a: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Disorder in particle spacing: Counters effect of reduced energy in higher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/>
                  <a:t>Interpolation method: </a:t>
                </a:r>
                <a:r>
                  <a:rPr lang="en-IN" dirty="0">
                    <a:solidFill>
                      <a:srgbClr val="0070C0"/>
                    </a:solidFill>
                  </a:rPr>
                  <a:t>sph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Kernels: </a:t>
                </a:r>
                <a:r>
                  <a:rPr lang="en-IN" dirty="0">
                    <a:solidFill>
                      <a:srgbClr val="0070C0"/>
                    </a:solidFill>
                  </a:rPr>
                  <a:t>WendlandQuincticC6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Resolution: Improves accuracy throughout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  <a:blipFill>
                <a:blip r:embed="rId9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606249" cy="174678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8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Work of Sun, Colagrossi et al. 2016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𝔽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Function of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of particles at two time-instances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Cauchy-Green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ℂ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field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max./min. eigenvalue of the tensor field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Test-Case: Spiral displacement field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Observations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Current implementation  Qualitative results only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Not as accurate either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Consider implementation of tracer particles, or in situ FTLE computation for improved capturing of LCSs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6"/>
                <a:stretch>
                  <a:fillRect l="-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Finite-time Lyapunov Exponent (FTLE) Field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950262" y="963200"/>
            <a:ext cx="3724769" cy="3469379"/>
            <a:chOff x="7609967" y="1783880"/>
            <a:chExt cx="372476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9967" y="1783880"/>
              <a:ext cx="3724769" cy="32902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76C13D-13E0-9BC9-249B-E9CB1FD0F2C3}"/>
                </a:ext>
              </a:extLst>
            </p:cNvPr>
            <p:cNvSpPr txBox="1"/>
            <p:nvPr/>
          </p:nvSpPr>
          <p:spPr>
            <a:xfrm>
              <a:off x="7664175" y="4976260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Spiral displacement field</a:t>
              </a:r>
            </a:p>
          </p:txBody>
        </p:sp>
      </p:grp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 title="IguanaTex Bitmap Display">
            <a:extLst>
              <a:ext uri="{FF2B5EF4-FFF2-40B4-BE49-F238E27FC236}">
                <a16:creationId xmlns:a16="http://schemas.microsoft.com/office/drawing/2014/main" id="{9F6704E6-2CF3-EBA9-4489-8A05EB98C6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0" y="3774544"/>
            <a:ext cx="6351085" cy="278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100183-E9A4-0DB0-5E9F-FF952C31344F}"/>
              </a:ext>
            </a:extLst>
          </p:cNvPr>
          <p:cNvGrpSpPr/>
          <p:nvPr/>
        </p:nvGrpSpPr>
        <p:grpSpPr>
          <a:xfrm>
            <a:off x="7800713" y="4622188"/>
            <a:ext cx="4023863" cy="1973401"/>
            <a:chOff x="7950262" y="4636787"/>
            <a:chExt cx="4023863" cy="1973401"/>
          </a:xfrm>
        </p:grpSpPr>
        <p:pic>
          <p:nvPicPr>
            <p:cNvPr id="5" name="20230629-1627-11.4384826">
              <a:hlinkClick r:id="" action="ppaction://media"/>
              <a:extLst>
                <a:ext uri="{FF2B5EF4-FFF2-40B4-BE49-F238E27FC236}">
                  <a16:creationId xmlns:a16="http://schemas.microsoft.com/office/drawing/2014/main" id="{70010136-5834-0120-C6A8-F3AAFA4BA22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3">
                    <p14:trim st="4824" end="3650"/>
                  </p14:media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7950262" y="4636787"/>
              <a:ext cx="4023863" cy="16155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D18E4C-9569-C968-3E09-6740868A3854}"/>
                </a:ext>
              </a:extLst>
            </p:cNvPr>
            <p:cNvSpPr txBox="1"/>
            <p:nvPr/>
          </p:nvSpPr>
          <p:spPr>
            <a:xfrm>
              <a:off x="8154017" y="6333189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Vid: </a:t>
              </a:r>
              <a:r>
                <a:rPr lang="en-IN" sz="1200" dirty="0">
                  <a:latin typeface="Proxima Nova"/>
                </a:rPr>
                <a:t>FIT - FTLE. (Rep: </a:t>
              </a:r>
              <a:r>
                <a:rPr lang="en-US" sz="1200" dirty="0">
                  <a:latin typeface="Proxima Nova"/>
                </a:rPr>
                <a:t>Brunton 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8" name="Google Shape;346;p37">
            <a:extLst>
              <a:ext uri="{FF2B5EF4-FFF2-40B4-BE49-F238E27FC236}">
                <a16:creationId xmlns:a16="http://schemas.microsoft.com/office/drawing/2014/main" id="{FC787502-9C18-47B7-0A4A-E59912BD0817}"/>
              </a:ext>
            </a:extLst>
          </p:cNvPr>
          <p:cNvSpPr txBox="1"/>
          <p:nvPr/>
        </p:nvSpPr>
        <p:spPr>
          <a:xfrm>
            <a:off x="0" y="5845521"/>
            <a:ext cx="770708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N. Sun, A. Colagrossi, S.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Marrone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and A. M. Zhang, “Detection of Lagrangian Coherent Structures in the SPH framework,”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Comput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Methods Appl. Mech. Eng., vol. 305, pp. 849–868, 2016,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doi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10.1016/j.cma.2016.03.027.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L. Brunton (2022, February 11), Lagrangian Coherent Structures (LCS) in unsteady fluids with Finite Time Lyapunov Exponents (FTLE)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442C89-77B3-EAD4-5A96-8B05E7B34203}"/>
              </a:ext>
            </a:extLst>
          </p:cNvPr>
          <p:cNvSpPr/>
          <p:nvPr/>
        </p:nvSpPr>
        <p:spPr>
          <a:xfrm>
            <a:off x="516969" y="4252544"/>
            <a:ext cx="6949731" cy="164225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5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38" grpId="0" uiExpand="1" build="p"/>
      <p:bldP spid="340" grpId="0"/>
      <p:bldP spid="8" grpId="0" uiExpand="1" build="p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Surveyed research papers detailing work on turbulence models for SPH (c. 2000 – 2022)</a:t>
                </a:r>
              </a:p>
              <a:p>
                <a:pPr marL="285750" indent="-285750"/>
                <a:r>
                  <a:rPr lang="en-IN" dirty="0"/>
                  <a:t>Classified 5 major categories of turbulence models</a:t>
                </a:r>
              </a:p>
              <a:p>
                <a:pPr marL="285750" indent="-285750"/>
                <a:r>
                  <a:rPr lang="en-IN" dirty="0"/>
                  <a:t>Identified the following representative schemes</a:t>
                </a:r>
              </a:p>
              <a:p>
                <a:pPr marL="285750" indent="-285750"/>
                <a:r>
                  <a:rPr lang="en-IN" dirty="0"/>
                  <a:t>Devised a systematic, model-evaluation method to quantify order of convergence (OOC)</a:t>
                </a:r>
              </a:p>
              <a:p>
                <a:pPr marL="895335" lvl="1" indent="-285750"/>
                <a:r>
                  <a:rPr lang="en-IN" dirty="0"/>
                  <a:t>Identify OOC using TGV problem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;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Post-simulation analysis techniques: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error; energy-spectrum; velocity field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Turbulence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797880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>
                              <a:latin typeface="Proxima Nova"/>
                            </a:rPr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latin typeface="Proxima Nova"/>
                            </a:rPr>
                            <a:t>Lagrangian with iterative PST and </a:t>
                          </a:r>
                          <a:r>
                            <a:rPr lang="en-US" sz="1050" i="1" dirty="0">
                              <a:latin typeface="Proxima Nova"/>
                            </a:rPr>
                            <a:t>coupled_c</a:t>
                          </a:r>
                          <a:r>
                            <a:rPr lang="en-US" sz="1050" dirty="0">
                              <a:latin typeface="Proxima Nova"/>
                            </a:rPr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>
                              <a:latin typeface="Proxima Nova"/>
                            </a:rPr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L-IPST-C</a:t>
                          </a:r>
                          <a:r>
                            <a:rPr lang="en-US" sz="1050" dirty="0">
                              <a:latin typeface="Proxima Nova"/>
                            </a:rPr>
                            <a:t>)</a:t>
                          </a:r>
                          <a:endParaRPr lang="en-IN" sz="1050" dirty="0">
                            <a:latin typeface="Proxima Nov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>
                              <a:latin typeface="Proxima Nova"/>
                            </a:rPr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-LES-SPH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𝒌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−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 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dirty="0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𝛜</m:t>
                              </m:r>
                            </m:oMath>
                          </a14:m>
                          <a:endParaRPr lang="en-IN" sz="1050" b="1" dirty="0">
                            <a:solidFill>
                              <a:srgbClr val="0070C0"/>
                            </a:solidFill>
                            <a:latin typeface="Proxima Nov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797880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>
                              <a:latin typeface="Proxima Nova"/>
                            </a:rPr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latin typeface="Proxima Nova"/>
                            </a:rPr>
                            <a:t>Lagrangian with iterative PST and </a:t>
                          </a:r>
                          <a:r>
                            <a:rPr lang="en-US" sz="1050" i="1" dirty="0">
                              <a:latin typeface="Proxima Nova"/>
                            </a:rPr>
                            <a:t>coupled_c</a:t>
                          </a:r>
                          <a:r>
                            <a:rPr lang="en-US" sz="1050" dirty="0">
                              <a:latin typeface="Proxima Nova"/>
                            </a:rPr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>
                              <a:latin typeface="Proxima Nova"/>
                            </a:rPr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L-IPST-C</a:t>
                          </a:r>
                          <a:r>
                            <a:rPr lang="en-US" sz="1050" dirty="0">
                              <a:latin typeface="Proxima Nova"/>
                            </a:rPr>
                            <a:t>)</a:t>
                          </a:r>
                          <a:endParaRPr lang="en-IN" sz="1050" dirty="0">
                            <a:latin typeface="Proxima Nov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>
                              <a:latin typeface="Proxima Nova"/>
                            </a:rPr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418310" r="-44064" b="-2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518310" r="-44064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618310" r="-44064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ACA7C89-62A9-9971-B33D-C78729DB0734}"/>
              </a:ext>
            </a:extLst>
          </p:cNvPr>
          <p:cNvSpPr txBox="1"/>
          <p:nvPr/>
        </p:nvSpPr>
        <p:spPr>
          <a:xfrm>
            <a:off x="7527427" y="6385350"/>
            <a:ext cx="361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IN" sz="1200" b="1" dirty="0">
                <a:latin typeface="Proxima Nova"/>
              </a:rPr>
              <a:t>Tab: </a:t>
            </a:r>
            <a:r>
              <a:rPr lang="en-IN" sz="1200" dirty="0">
                <a:latin typeface="Proxima Nova"/>
              </a:rPr>
              <a:t>Representative turbulent SPH schemes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158D1-BB15-D5B6-908F-49CA20B03F40}"/>
              </a:ext>
            </a:extLst>
          </p:cNvPr>
          <p:cNvGrpSpPr/>
          <p:nvPr/>
        </p:nvGrpSpPr>
        <p:grpSpPr>
          <a:xfrm>
            <a:off x="160722" y="3252356"/>
            <a:ext cx="6790796" cy="3409993"/>
            <a:chOff x="160722" y="3252356"/>
            <a:chExt cx="6790796" cy="3409993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E8705F09-55AE-CC0A-7E0B-E9ACD08F50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6591072"/>
                </p:ext>
              </p:extLst>
            </p:nvPr>
          </p:nvGraphicFramePr>
          <p:xfrm>
            <a:off x="160722" y="3252356"/>
            <a:ext cx="6790796" cy="30964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7B23BE-F067-C6C4-7FDA-18463A79D27F}"/>
                </a:ext>
              </a:extLst>
            </p:cNvPr>
            <p:cNvSpPr txBox="1"/>
            <p:nvPr/>
          </p:nvSpPr>
          <p:spPr>
            <a:xfrm>
              <a:off x="1273710" y="6385350"/>
              <a:ext cx="45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Chart of the major categories of turbulence models in SPH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4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Standard Lagrangian Formulation</a:t>
                </a:r>
              </a:p>
              <a:p>
                <a:pPr marL="895335" lvl="1" indent="-285750"/>
                <a:r>
                  <a:rPr lang="en-IN" dirty="0"/>
                  <a:t>No artificial viscosity added to the MOM eq.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implemented using coupled_c formulation</a:t>
                </a:r>
              </a:p>
              <a:p>
                <a:pPr marL="895335" lvl="1" indent="-285750"/>
                <a:r>
                  <a:rPr lang="en-IN" dirty="0"/>
                  <a:t>Iterative particle shifting technique employed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(10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i="1" dirty="0"/>
              </a:p>
              <a:p>
                <a:pPr marL="1504919" lvl="2" indent="-285750"/>
                <a:r>
                  <a:rPr lang="en-IN" dirty="0"/>
                  <a:t>Redistributes particles</a:t>
                </a:r>
              </a:p>
              <a:p>
                <a:pPr marL="1504919" lvl="2" indent="-285750"/>
                <a:r>
                  <a:rPr lang="en-IN" dirty="0"/>
                  <a:t>Particle properties updated through Taylor-series exp.</a:t>
                </a:r>
              </a:p>
              <a:p>
                <a:pPr marL="895335" lvl="1" indent="-285750"/>
                <a:r>
                  <a:rPr lang="en-IN" dirty="0"/>
                  <a:t>Simulated multiple problems: TGV, Gresho vortex, &amp; Kelvin-Helmholtz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Used RK2 integrator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Identified SPH approximation of operators to achieve second-order convergence (SOC)</a:t>
                </a:r>
              </a:p>
              <a:p>
                <a:pPr marL="1504919" lvl="2" indent="-285750"/>
                <a:r>
                  <a:rPr lang="en-IN" dirty="0"/>
                  <a:t>Identified the optimum kernel and kernel radius for SOC</a:t>
                </a:r>
              </a:p>
              <a:p>
                <a:pPr marL="1504919" lvl="2" indent="-285750"/>
                <a:r>
                  <a:rPr lang="en-IN" dirty="0"/>
                  <a:t>Recommended to use density as a fluid property instead of summation density</a:t>
                </a:r>
              </a:p>
              <a:p>
                <a:pPr marL="1504919" lvl="2" indent="-285750"/>
                <a:r>
                  <a:rPr lang="en-IN" dirty="0"/>
                  <a:t>Recommended scheme observed to be SOC for a wide variety of problems </a:t>
                </a:r>
              </a:p>
              <a:p>
                <a:pPr marL="1504919" lvl="2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  <a:blipFill>
                <a:blip r:embed="rId3"/>
                <a:stretch>
                  <a:fillRect l="-261" r="-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Negi and P. Ramachandran, “Techniques for second-order convergent weakly compressible smoothed particle hydrodynamics schemes without boundaries,” Phys. Fluids, vol. 34, no. 8, p. 087125, 2022, </a:t>
            </a:r>
            <a:r>
              <a:rPr lang="en-US" sz="9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doi</a:t>
            </a:r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10.1063/5.0098352.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A584C3-32A6-B5D2-1681-C99D52073465}"/>
              </a:ext>
            </a:extLst>
          </p:cNvPr>
          <p:cNvGrpSpPr/>
          <p:nvPr/>
        </p:nvGrpSpPr>
        <p:grpSpPr>
          <a:xfrm>
            <a:off x="7016379" y="1627382"/>
            <a:ext cx="5175621" cy="3203735"/>
            <a:chOff x="7016379" y="1319645"/>
            <a:chExt cx="5175621" cy="3203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9CF6-5DDB-9A9D-6499-07195129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6379" y="1319645"/>
              <a:ext cx="5175621" cy="26151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EED86-8576-F703-7BCC-9CD667482B3B}"/>
                </a:ext>
              </a:extLst>
            </p:cNvPr>
            <p:cNvSpPr txBox="1"/>
            <p:nvPr/>
          </p:nvSpPr>
          <p:spPr>
            <a:xfrm>
              <a:off x="7738087" y="3877049"/>
              <a:ext cx="3924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US" sz="1200" dirty="0">
                  <a:latin typeface="Proxima Nova"/>
                </a:rPr>
                <a:t>Convergence rates for pressure (left) and velocity (right) of different variants of SOC schemes. (Rep: Negi2022)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21EA72-F233-A7CD-E555-A97F099C6314}"/>
              </a:ext>
            </a:extLst>
          </p:cNvPr>
          <p:cNvSpPr/>
          <p:nvPr/>
        </p:nvSpPr>
        <p:spPr>
          <a:xfrm>
            <a:off x="675409" y="3718081"/>
            <a:ext cx="6533222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21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8.8939"/>
  <p:tag name="ORIGINALWIDTH" val="1829.02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/>
  <p:tag name="IGUANATEXSIZE" val="18.67"/>
  <p:tag name="IGUANATEXCURSOR" val="210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950.1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/>
  <p:tag name="IGUANATEXSIZE" val="18"/>
  <p:tag name="IGUANATEXCURSOR" val="209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1565.054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P_0 + \frac{\rho_0 c_0^2}{\gamma} \bigg( \Big( \frac{\rho_i}{\rho_0} \Big)^{\gamma} - 1 \bigg)&#10;\end{equation*}&#10;&#10;\end{document}"/>
  <p:tag name="IGUANATEXSIZE" val="19"/>
  <p:tag name="IGUANATEXCURSOR" val="2141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855.643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c_0^2 (\rho_i - \rho_0)&#10;\end{equation*}&#10;&#10;\end{document}"/>
  <p:tag name="IGUANATEXSIZE" val="19"/>
  <p:tag name="IGUANATEXCURSOR" val="207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.4099"/>
  <p:tag name="ORIGINALWIDTH" val="1994.75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end{document}"/>
  <p:tag name="IGUANATEXSIZE" val="18"/>
  <p:tag name="IGUANATEXCURSOR" val="2349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8.159"/>
  <p:tag name="ORIGINALWIDTH" val="3355.08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  \LagDerivative{k} = \frac{c_d}{\sigma_k} \bigg( \frac{k^2}{\epsilon} \nabla^2 k + \frac{2k}{\epsilon} (\nabla k)^2 - \frac{k^2}{\epsilon^2} \nabla k \cdot \nabla \epsilon \bigg) + P_k - \epsilon&#10;\end{equation*}&#10;&#10;\begin{equation*}&#10;  \LagDerivative{\epsilon} = \frac{c_d}{\sigma_\epsilon} \bigg( \frac{k^2}{\epsilon} \nabla^2 \epsilon + \frac{2k}{\epsilon} \nabla k \cdot \nabla \epsilon - \frac{k^2}{\epsilon^2} (\nabla \epsilon)^2 \bigg) + c_{1\epsilon} \frac{\epsilon}{k} P_k - c_{2\epsilon} \frac{\epsilon^2}{k}&#10;\end{equation*}&#10;&#10;\end{document}"/>
  <p:tag name="IGUANATEXSIZE" val="18"/>
  <p:tag name="IGUANATEXCURSOR" val="2556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8.586"/>
  <p:tag name="ORIGINALWIDTH" val="2941.132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itemize}&#10;  \item \texttt{Test-case 1}:&#10;  \begin{equation*}&#10;    k_0 = 1.5 U^2, \quad \epsilon_0 = 0.09^{0.75} \frac{k_0^{1.5}}{L}&#10;  \end{equation*}&#10;&#10;  \item \texttt{Test-case 2}:&#10;  \begin{equation*}&#10;    k_0 = \abs{\vect{v}_0}^2, \quad \epsilon_0 = k_0&#10;  \end{equation*}&#10;&#10;  \item \texttt{Test-case 3}:&#10;  \begin{equation*}&#10;    k_0 = \frac{1}{2}\abs{\vect{v}_0}^2, \quad \epsilon_0 = 0.09 \frac{k_0^{3/2}}{L}&#10;  \end{equation*}&#10;\end{itemize}&#10;\end{document}"/>
  <p:tag name="IGUANATEXSIZE" val="19"/>
  <p:tag name="IGUANATEXCURSOR" val="243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3.303"/>
  <p:tag name="ORIGINALWIDTH" val="2586.42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/>
  <p:tag name="IGUANATEXSIZE" val="18.67"/>
  <p:tag name="IGUANATEXCURSOR" val="26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4.308"/>
  <p:tag name="ORIGINALWIDTH" val="2296.2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/>
  <p:tag name="IGUANATEXSIZE" val="18.67"/>
  <p:tag name="IGUANATEXCURSOR" val="2166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8.815"/>
  <p:tag name="ORIGINALWIDTH" val="2023.99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/>
  <p:tag name="IGUANATEXSIZE" val="19"/>
  <p:tag name="IGUANATEXCURSOR" val="243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1.803"/>
  <p:tag name="ORIGINALWIDTH" val="2376.45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/>
  <p:tag name="IGUANATEXSIZE" val="18.67"/>
  <p:tag name="IGUANATEXCURSOR" val="2612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3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/>
  <p:tag name="IGUANATEXSIZE" val="18"/>
  <p:tag name="IGUANATEXCURSOR" val="2131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9.6588"/>
  <p:tag name="ORIGINALWIDTH" val="2451.4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/>
  <p:tag name="IGUANATEXSIZE" val="18.67"/>
  <p:tag name="IGUANATEXCURSOR" val="219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4.829"/>
  <p:tag name="ORIGINALWIDTH" val="1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/>
  <p:tag name="IGUANATEXSIZE" val="12"/>
  <p:tag name="IGUANATEXCURSOR" val="2139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2.808"/>
  <p:tag name="ORIGINALWIDTH" val="1634.04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/>
  <p:tag name="IGUANATEXSIZE" val="12"/>
  <p:tag name="IGUANATEXCURSOR" val="232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1.571"/>
  <p:tag name="ORIGINALWIDTH" val="1994.75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/>
  <p:tag name="IGUANATEXSIZE" val="19"/>
  <p:tag name="IGUANATEXCURSOR" val="249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712"/>
  <p:tag name="ORIGINALWIDTH" val="1498.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411.32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489.6888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/>
  <p:tag name="IGUANATEXSIZE" val="18"/>
  <p:tag name="IGUANATEXCURSOR" val="205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452.9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/>
  <p:tag name="IGUANATEXSIZE" val="18"/>
  <p:tag name="IGUANATEXCURSOR" val="22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438" row="3">
    <wetp:webextensionref xmlns:r="http://schemas.openxmlformats.org/officeDocument/2006/relationships" r:id="rId1"/>
  </wetp:taskpane>
  <wetp:taskpane dockstate="right" visibility="0" width="438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CBCF550-C192-464F-92D3-752352EF83BE}">
  <we:reference id="wa104379804" version="1.0.0.0" store="en-US" storeType="OMEX"/>
  <we:alternateReferences>
    <we:reference id="wa104379804" version="1.0.0.0" store="wa104379804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3F0EDC-AECD-41F7-B289-E24CA6551970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BTP Stage 2 - 2022</Template>
  <TotalTime>2035</TotalTime>
  <Words>6536</Words>
  <Application>Microsoft Office PowerPoint</Application>
  <PresentationFormat>Widescreen</PresentationFormat>
  <Paragraphs>720</Paragraphs>
  <Slides>41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Proxima Nova</vt:lpstr>
      <vt:lpstr>Wingdings</vt:lpstr>
      <vt:lpstr>Spearmint</vt:lpstr>
      <vt:lpstr>Turbulence Modelling for Smoothed Particle Hydrodynamics</vt:lpstr>
      <vt:lpstr>Introduction </vt:lpstr>
      <vt:lpstr>Project Objectives </vt:lpstr>
      <vt:lpstr>Post-Simulation Analysis</vt:lpstr>
      <vt:lpstr>Energy Spectral Analysis</vt:lpstr>
      <vt:lpstr>Energy Spectral Analysis</vt:lpstr>
      <vt:lpstr>Finite-time Lyapunov Exponent (FTLE) Field Analysis</vt:lpstr>
      <vt:lpstr>Turbulence Models</vt:lpstr>
      <vt:lpstr>Viscosity-based Model (L-IPST-C)</vt:lpstr>
      <vt:lpstr>Viscosity-based Model (L-IPST-C) Analysis</vt:lpstr>
      <vt:lpstr>Large-Eddy Simulation-based Model (SPH-LES)</vt:lpstr>
      <vt:lpstr>Large-Eddy Simulation-based Model (SPH-LES) Analysis</vt:lpstr>
      <vt:lpstr>Lagrangian LES-based Model (δ-LES-SPH)</vt:lpstr>
      <vt:lpstr>Lagrangian LES-based Model (δ-LES-SPH) Analysis</vt:lpstr>
      <vt:lpstr>RANS-based Model (k-ϵ SPH)</vt:lpstr>
      <vt:lpstr>RANS-based Model (k-ϵ SPH) Analysis</vt:lpstr>
      <vt:lpstr>LANS-based Model (SPH-ϵ)</vt:lpstr>
      <vt:lpstr>LANS-based Model (SPH-ϵ) Analysis</vt:lpstr>
      <vt:lpstr>Long-time Simulation - Taylor-Green Vortex Problem</vt:lpstr>
      <vt:lpstr>Long-time Simulation Analysis</vt:lpstr>
      <vt:lpstr>Long-time Simulation Analysis</vt:lpstr>
      <vt:lpstr>Long-time Simulation Analysis</vt:lpstr>
      <vt:lpstr>Long-time Simulation Analysis</vt:lpstr>
      <vt:lpstr>Conclusion &amp; Future Work</vt:lpstr>
      <vt:lpstr>PowerPoint Presentation</vt:lpstr>
      <vt:lpstr>Appendix A  -- Additional Results -- </vt:lpstr>
      <vt:lpstr>Large-Eddy Simulation-based Model (SPH-LES) Analysis</vt:lpstr>
      <vt:lpstr>Lagrangian LES-based Model (δ-LES-SPH) Analysis</vt:lpstr>
      <vt:lpstr>RANS-based Model (k-ϵ SPH) Analysis</vt:lpstr>
      <vt:lpstr>RANS-based Model (k-ϵ SPH) Analysis</vt:lpstr>
      <vt:lpstr>LANS-based Model (SPH-ϵ) Analysis</vt:lpstr>
      <vt:lpstr>Appendix B  -- Additional Turbulence SPH Models -- </vt:lpstr>
      <vt:lpstr>Viscosity-based Models</vt:lpstr>
      <vt:lpstr>Viscosity-based Models</vt:lpstr>
      <vt:lpstr>Viscosity-based Models</vt:lpstr>
      <vt:lpstr>Large-Eddy Simulation-based Models</vt:lpstr>
      <vt:lpstr>Large-Eddy Simulation-based Models</vt:lpstr>
      <vt:lpstr>Large-Eddy Simulation-based Models</vt:lpstr>
      <vt:lpstr>Miscellaneous Models</vt:lpstr>
      <vt:lpstr>PowerPoint Presentation</vt:lpstr>
      <vt:lpstr>Benchmark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T Prajwal Prathiksh</dc:creator>
  <cp:lastModifiedBy>Prajwal Prathiksh K T</cp:lastModifiedBy>
  <cp:revision>97</cp:revision>
  <dcterms:created xsi:type="dcterms:W3CDTF">2022-10-24T08:21:15Z</dcterms:created>
  <dcterms:modified xsi:type="dcterms:W3CDTF">2023-06-30T01:05:03Z</dcterms:modified>
</cp:coreProperties>
</file>